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gif" ContentType="image/gif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9"/>
  </p:notesMasterIdLst>
  <p:sldIdLst>
    <p:sldId id="256" r:id="rId2"/>
    <p:sldId id="335" r:id="rId3"/>
    <p:sldId id="280" r:id="rId4"/>
    <p:sldId id="281" r:id="rId5"/>
    <p:sldId id="282" r:id="rId6"/>
    <p:sldId id="284" r:id="rId7"/>
    <p:sldId id="259" r:id="rId8"/>
    <p:sldId id="258" r:id="rId9"/>
    <p:sldId id="292" r:id="rId10"/>
    <p:sldId id="286" r:id="rId11"/>
    <p:sldId id="260" r:id="rId12"/>
    <p:sldId id="294" r:id="rId13"/>
    <p:sldId id="293" r:id="rId14"/>
    <p:sldId id="288" r:id="rId15"/>
    <p:sldId id="289" r:id="rId16"/>
    <p:sldId id="290" r:id="rId17"/>
    <p:sldId id="296" r:id="rId18"/>
    <p:sldId id="295" r:id="rId19"/>
    <p:sldId id="297" r:id="rId20"/>
    <p:sldId id="298" r:id="rId21"/>
    <p:sldId id="299" r:id="rId22"/>
    <p:sldId id="300" r:id="rId23"/>
    <p:sldId id="301" r:id="rId24"/>
    <p:sldId id="302" r:id="rId25"/>
    <p:sldId id="322" r:id="rId26"/>
    <p:sldId id="303" r:id="rId27"/>
    <p:sldId id="304" r:id="rId28"/>
    <p:sldId id="305" r:id="rId29"/>
    <p:sldId id="306" r:id="rId30"/>
    <p:sldId id="307" r:id="rId31"/>
    <p:sldId id="309" r:id="rId32"/>
    <p:sldId id="308" r:id="rId33"/>
    <p:sldId id="310" r:id="rId34"/>
    <p:sldId id="311" r:id="rId35"/>
    <p:sldId id="312" r:id="rId36"/>
    <p:sldId id="275" r:id="rId37"/>
    <p:sldId id="314" r:id="rId38"/>
    <p:sldId id="337" r:id="rId39"/>
    <p:sldId id="316" r:id="rId40"/>
    <p:sldId id="317" r:id="rId41"/>
    <p:sldId id="318" r:id="rId42"/>
    <p:sldId id="320" r:id="rId43"/>
    <p:sldId id="319" r:id="rId44"/>
    <p:sldId id="324" r:id="rId45"/>
    <p:sldId id="325" r:id="rId46"/>
    <p:sldId id="326" r:id="rId47"/>
    <p:sldId id="327" r:id="rId48"/>
    <p:sldId id="328" r:id="rId49"/>
    <p:sldId id="329" r:id="rId50"/>
    <p:sldId id="330" r:id="rId51"/>
    <p:sldId id="331" r:id="rId52"/>
    <p:sldId id="332" r:id="rId53"/>
    <p:sldId id="336" r:id="rId54"/>
    <p:sldId id="339" r:id="rId55"/>
    <p:sldId id="338" r:id="rId56"/>
    <p:sldId id="333" r:id="rId57"/>
    <p:sldId id="334" r:id="rId58"/>
  </p:sldIdLst>
  <p:sldSz cx="9144000" cy="6858000" type="screen4x3"/>
  <p:notesSz cx="6858000" cy="9144000"/>
  <p:embeddedFontLst>
    <p:embeddedFont>
      <p:font typeface="Calibri" pitchFamily="34" charset="0"/>
      <p:regular r:id="rId60"/>
      <p:bold r:id="rId61"/>
      <p:italic r:id="rId62"/>
      <p:boldItalic r:id="rId63"/>
    </p:embeddedFont>
    <p:embeddedFont>
      <p:font typeface="A Chamran" pitchFamily="2" charset="-78"/>
      <p:regular r:id="rId64"/>
    </p:embeddedFont>
    <p:embeddedFont>
      <p:font typeface="A  Mitra_4 (MRT)" pitchFamily="2" charset="-78"/>
      <p:bold r:id="rId65"/>
    </p:embeddedFont>
    <p:embeddedFont>
      <p:font typeface="Iranian Sans" pitchFamily="2" charset="-78"/>
      <p:regular r:id="rId66"/>
      <p:bold r:id="rId67"/>
    </p:embeddedFont>
    <p:embeddedFont>
      <p:font typeface="A Rezvan" pitchFamily="2" charset="-78"/>
      <p:regular r:id="rId68"/>
    </p:embeddedFont>
    <p:embeddedFont>
      <p:font typeface="B Zar" pitchFamily="2" charset="-78"/>
      <p:regular r:id="rId69"/>
      <p:bold r:id="rId70"/>
    </p:embeddedFont>
    <p:embeddedFont>
      <p:font typeface="B Elm" pitchFamily="2" charset="-78"/>
      <p:regular r:id="rId71"/>
      <p:italic r:id="rId72"/>
    </p:embeddedFont>
    <p:embeddedFont>
      <p:font typeface="B Yekan" pitchFamily="2" charset="-78"/>
      <p:regular r:id="rId73"/>
    </p:embeddedFont>
    <p:embeddedFont>
      <p:font typeface="A  Mitra_3 (MRT)" pitchFamily="2" charset="-78"/>
      <p:bold r:id="rId74"/>
    </p:embeddedFont>
    <p:embeddedFont>
      <p:font typeface="B Koodak" pitchFamily="2" charset="-78"/>
      <p:bold r:id="rId75"/>
    </p:embeddedFont>
    <p:embeddedFont>
      <p:font typeface="Tahoma" pitchFamily="34" charset="0"/>
      <p:regular r:id="rId76"/>
      <p:bold r:id="rId7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3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272" y="-2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6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font" Target="fonts/font15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E61723-3552-42E7-B2D0-1E6862367478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B4877F-A537-403E-8D58-BC0A17D78F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6373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768192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745941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49665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731387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75861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646771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021065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55563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321355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84388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34635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444585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895375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09597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981477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58139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480665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245314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147825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47148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28127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91375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073251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8052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444585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96334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633180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904549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7115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843570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164317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816870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16026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924491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59698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444585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444585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59698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9522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07827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51686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708741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48687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B4877F-A537-403E-8D58-BC0A17D78FC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97144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rtl="1">
              <a:defRPr>
                <a:cs typeface="B Yekan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r" rtl="1">
              <a:defRPr>
                <a:cs typeface="B Yekan" pitchFamily="2" charset="-78"/>
              </a:defRPr>
            </a:lvl1pPr>
            <a:lvl2pPr algn="r" rtl="1">
              <a:defRPr>
                <a:cs typeface="B Yekan" pitchFamily="2" charset="-78"/>
              </a:defRPr>
            </a:lvl2pPr>
            <a:lvl3pPr algn="r" rtl="1">
              <a:defRPr>
                <a:cs typeface="B Yekan" pitchFamily="2" charset="-78"/>
              </a:defRPr>
            </a:lvl3pPr>
            <a:lvl4pPr algn="r" rtl="1">
              <a:defRPr>
                <a:cs typeface="B Yekan" pitchFamily="2" charset="-78"/>
              </a:defRPr>
            </a:lvl4pPr>
            <a:lvl5pPr algn="r" rtl="1">
              <a:defRPr>
                <a:cs typeface="B Yekan" pitchFamily="2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linkedin.com/in/mahdinasseri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linkedin.com/in/mahdinasseri" TargetMode="External"/><Relationship Id="rId4" Type="http://schemas.openxmlformats.org/officeDocument/2006/relationships/hyperlink" Target="http://www.slideshare.net/mahdinasseri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mahdinasseri/contagious-why-things-catch-on-62009487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mahdinasseri/value-and-growth-models-for-startups-slilde-series-by-mahdinasseri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mahdinasseri/why-do-they-become-my-customer-value-proposition-in-business-mode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mahdinasseri/ss-50914088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mahdinasseri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linkedin.com/in/mahdinasseri" TargetMode="External"/><Relationship Id="rId4" Type="http://schemas.openxmlformats.org/officeDocument/2006/relationships/hyperlink" Target="http://www.slideshare.net/mahdinasseri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:\growth\Hotmail-Growth.png"/>
          <p:cNvPicPr>
            <a:picLocks noChangeAspect="1" noChangeArrowheads="1"/>
          </p:cNvPicPr>
          <p:nvPr/>
        </p:nvPicPr>
        <p:blipFill>
          <a:blip r:embed="rId3" cstate="print"/>
          <a:srcRect l="30915" b="11111"/>
          <a:stretch>
            <a:fillRect/>
          </a:stretch>
        </p:blipFill>
        <p:spPr bwMode="auto">
          <a:xfrm>
            <a:off x="0" y="0"/>
            <a:ext cx="9144000" cy="6096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7620000" cy="2667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0" y="609600"/>
            <a:ext cx="16764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 rot="21347334">
            <a:off x="584604" y="5506562"/>
            <a:ext cx="25362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accent1">
                    <a:lumMod val="75000"/>
                  </a:schemeClr>
                </a:solidFill>
                <a:cs typeface="A Chamran" panose="00000400000000000000" pitchFamily="2" charset="-78"/>
              </a:rPr>
              <a:t>اســتــارتــاپ‌ها</a:t>
            </a:r>
            <a:endParaRPr lang="en-US" sz="3600" dirty="0">
              <a:solidFill>
                <a:schemeClr val="accent1">
                  <a:lumMod val="75000"/>
                </a:schemeClr>
              </a:solidFill>
              <a:cs typeface="A Chamra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 rot="20612624">
            <a:off x="-58841" y="2558796"/>
            <a:ext cx="590097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8800" dirty="0" smtClean="0">
                <a:solidFill>
                  <a:schemeClr val="accent3">
                    <a:lumMod val="50000"/>
                  </a:schemeClr>
                </a:solidFill>
                <a:cs typeface="A  Mitra_4 (MRT)" panose="00000700000000000000" pitchFamily="2" charset="-78"/>
              </a:rPr>
              <a:t>کافی </a:t>
            </a:r>
            <a:r>
              <a:rPr lang="fa-IR" sz="8800" dirty="0">
                <a:solidFill>
                  <a:schemeClr val="accent3">
                    <a:lumMod val="50000"/>
                  </a:schemeClr>
                </a:solidFill>
                <a:cs typeface="A  Mitra_4 (MRT)" panose="00000700000000000000" pitchFamily="2" charset="-78"/>
              </a:rPr>
              <a:t>نیست؟</a:t>
            </a:r>
            <a:endParaRPr lang="en-US" sz="8800" dirty="0">
              <a:solidFill>
                <a:schemeClr val="accent3">
                  <a:lumMod val="50000"/>
                </a:schemeClr>
              </a:solidFill>
              <a:cs typeface="A  Mitra_4 (MRT)" panose="000007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 rot="19695969">
            <a:off x="5710883" y="3882318"/>
            <a:ext cx="17972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accent1">
                    <a:lumMod val="75000"/>
                  </a:schemeClr>
                </a:solidFill>
                <a:cs typeface="A Chamran" panose="00000400000000000000" pitchFamily="2" charset="-78"/>
              </a:rPr>
              <a:t>مـــــــدل 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 rot="20146706">
            <a:off x="3970085" y="4733287"/>
            <a:ext cx="20393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accent1">
                    <a:lumMod val="75000"/>
                  </a:schemeClr>
                </a:solidFill>
                <a:cs typeface="A Chamran" panose="00000400000000000000" pitchFamily="2" charset="-78"/>
              </a:rPr>
              <a:t>رشـــــــــــد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rot="20715933">
            <a:off x="2995453" y="5245146"/>
            <a:ext cx="10887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accent1">
                    <a:lumMod val="75000"/>
                  </a:schemeClr>
                </a:solidFill>
                <a:cs typeface="A Chamran" panose="00000400000000000000" pitchFamily="2" charset="-78"/>
              </a:rPr>
              <a:t>بــرای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18727340">
            <a:off x="7098670" y="2738110"/>
            <a:ext cx="184537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accent1">
                    <a:lumMod val="75000"/>
                  </a:schemeClr>
                </a:solidFill>
                <a:cs typeface="A Chamran" panose="00000400000000000000" pitchFamily="2" charset="-78"/>
              </a:rPr>
              <a:t>ســـــــــــه</a:t>
            </a:r>
            <a:endParaRPr lang="en-US"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18162593">
            <a:off x="6750249" y="1215909"/>
            <a:ext cx="209384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>
                <a:solidFill>
                  <a:schemeClr val="tx2">
                    <a:lumMod val="75000"/>
                  </a:schemeClr>
                </a:solidFill>
                <a:cs typeface="A Chamran" panose="00000400000000000000" pitchFamily="2" charset="-78"/>
              </a:rPr>
              <a:t>چرا </a:t>
            </a:r>
            <a:r>
              <a:rPr lang="fa-IR" sz="6000" dirty="0" smtClean="0">
                <a:solidFill>
                  <a:schemeClr val="tx2">
                    <a:lumMod val="75000"/>
                  </a:schemeClr>
                </a:solidFill>
                <a:cs typeface="A Chamran" panose="00000400000000000000" pitchFamily="2" charset="-78"/>
              </a:rPr>
              <a:t>یک</a:t>
            </a:r>
            <a:endParaRPr lang="en-US" sz="6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 rot="19985764">
            <a:off x="5710882" y="2357559"/>
            <a:ext cx="179728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>
                <a:cs typeface="A Chamran" panose="00000400000000000000" pitchFamily="2" charset="-78"/>
              </a:rPr>
              <a:t> </a:t>
            </a:r>
            <a:r>
              <a:rPr lang="fa-IR" sz="6000" dirty="0" smtClean="0">
                <a:solidFill>
                  <a:schemeClr val="accent3">
                    <a:lumMod val="50000"/>
                  </a:schemeClr>
                </a:solidFill>
                <a:cs typeface="A Chamran" panose="00000400000000000000" pitchFamily="2" charset="-78"/>
              </a:rPr>
              <a:t>ارزش</a:t>
            </a:r>
            <a:endParaRPr lang="en-US" sz="6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 rot="20088709">
            <a:off x="3368289" y="3354782"/>
            <a:ext cx="265809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chemeClr val="accent3">
                    <a:lumMod val="50000"/>
                  </a:schemeClr>
                </a:solidFill>
                <a:cs typeface="A Chamran" panose="00000400000000000000" pitchFamily="2" charset="-78"/>
              </a:rPr>
              <a:t>پیشنهادی</a:t>
            </a:r>
            <a:endParaRPr lang="en-US" sz="6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20873581">
            <a:off x="2382705" y="3937337"/>
            <a:ext cx="126348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chemeClr val="tx2">
                    <a:lumMod val="75000"/>
                  </a:schemeClr>
                </a:solidFill>
                <a:cs typeface="A Chamran" panose="00000400000000000000" pitchFamily="2" charset="-78"/>
              </a:rPr>
              <a:t>عالی</a:t>
            </a:r>
            <a:endParaRPr lang="en-US" sz="60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 rot="21328752">
            <a:off x="79304" y="4362038"/>
            <a:ext cx="24465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chemeClr val="tx2">
                    <a:lumMod val="75000"/>
                  </a:schemeClr>
                </a:solidFill>
                <a:cs typeface="A Chamran" panose="00000400000000000000" pitchFamily="2" charset="-78"/>
              </a:rPr>
              <a:t>به تنهایی</a:t>
            </a:r>
            <a:endParaRPr lang="en-US" sz="60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9" name="Picture 2" descr="D:\dropbox\Dropbox\work\my logo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43965" y="5562988"/>
            <a:ext cx="1552435" cy="12950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10618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/>
              <a:t>PS: I Love You. Get Your Free Email at Hotmail</a:t>
            </a:r>
            <a:endParaRPr lang="en-US" sz="2800" b="1" dirty="0"/>
          </a:p>
        </p:txBody>
      </p:sp>
      <p:pic>
        <p:nvPicPr>
          <p:cNvPr id="3" name="Picture 2" descr="E:\growth\Hotmail-Growt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6177"/>
            <a:ext cx="9144000" cy="4737823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304800" y="457200"/>
            <a:ext cx="8305800" cy="13234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 rtl="1"/>
            <a:r>
              <a:rPr lang="fa-IR" sz="4000" dirty="0" smtClean="0">
                <a:cs typeface="B Yekan" pitchFamily="2" charset="-78"/>
              </a:rPr>
              <a:t>هنگام فروش به مایکروسافت، 1.5 سال بعد از لانچ، هاتمیل </a:t>
            </a:r>
            <a:r>
              <a:rPr lang="fa-IR" sz="4000" b="1" dirty="0" smtClean="0">
                <a:solidFill>
                  <a:srgbClr val="C00000"/>
                </a:solidFill>
                <a:cs typeface="B Yekan" pitchFamily="2" charset="-78"/>
              </a:rPr>
              <a:t>12 میلیون کاربر</a:t>
            </a:r>
            <a:r>
              <a:rPr lang="fa-IR" sz="4000" dirty="0" smtClean="0">
                <a:cs typeface="B Yekan" pitchFamily="2" charset="-78"/>
              </a:rPr>
              <a:t> داشت</a:t>
            </a:r>
            <a:endParaRPr lang="en-US" sz="4000" dirty="0">
              <a:cs typeface="B Yek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" y="1981200"/>
            <a:ext cx="7543800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r" rtl="1"/>
            <a:r>
              <a:rPr lang="fa-IR" sz="2000" dirty="0" smtClean="0">
                <a:cs typeface="B Yekan" pitchFamily="2" charset="-78"/>
              </a:rPr>
              <a:t>در آن زمان تنها 70 میلیون کاربر اینترنت در دنیا وجود داشت</a:t>
            </a:r>
            <a:endParaRPr lang="en-US" sz="2000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axkadeh\Axkade20995.jpg"/>
          <p:cNvPicPr>
            <a:picLocks noChangeAspect="1" noChangeArrowheads="1"/>
          </p:cNvPicPr>
          <p:nvPr/>
        </p:nvPicPr>
        <p:blipFill>
          <a:blip r:embed="rId3" cstate="print"/>
          <a:srcRect l="13194" r="347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2910630" y="1143000"/>
            <a:ext cx="547137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7200" smtClean="0">
                <a:cs typeface="A  Mitra_3 (MRT)" pitchFamily="2" charset="-78"/>
              </a:rPr>
              <a:t>قانون رشد پایدار</a:t>
            </a:r>
            <a:endParaRPr lang="en-US" sz="7200" dirty="0">
              <a:cs typeface="A  Mitra_3 (MRT)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648" y="5153561"/>
            <a:ext cx="87223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cs typeface="A Chamran" pitchFamily="2" charset="-78"/>
              </a:rPr>
              <a:t>مشتریان جدید از</a:t>
            </a:r>
          </a:p>
          <a:p>
            <a:pPr rtl="1"/>
            <a:r>
              <a:rPr lang="fa-IR" sz="4000" dirty="0" smtClean="0">
                <a:cs typeface="A Chamran" pitchFamily="2" charset="-78"/>
              </a:rPr>
              <a:t>فعالیت مشتریان قدیمی به دست می‌آید</a:t>
            </a:r>
            <a:endParaRPr lang="en-US" sz="4000" dirty="0">
              <a:cs typeface="A Chamr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axkadeh\photo-1427751840561-9852520f8ce8.jpg"/>
          <p:cNvPicPr>
            <a:picLocks noChangeAspect="1" noChangeArrowheads="1"/>
          </p:cNvPicPr>
          <p:nvPr/>
        </p:nvPicPr>
        <p:blipFill>
          <a:blip r:embed="rId2" cstate="print"/>
          <a:srcRect l="4416" r="2857"/>
          <a:stretch>
            <a:fillRect/>
          </a:stretch>
        </p:blipFill>
        <p:spPr bwMode="auto">
          <a:xfrm>
            <a:off x="-457200" y="-1"/>
            <a:ext cx="9601200" cy="685800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28544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روش اصلی برای رشد پایدار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19600" y="4267200"/>
            <a:ext cx="609600" cy="8382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43200" y="4267200"/>
            <a:ext cx="609600" cy="8382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81400" y="4267200"/>
            <a:ext cx="609600" cy="8382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" y="457200"/>
            <a:ext cx="9144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4</a:t>
            </a:r>
            <a:endParaRPr lang="en-US" sz="16600" dirty="0"/>
          </a:p>
        </p:txBody>
      </p:sp>
      <p:sp>
        <p:nvSpPr>
          <p:cNvPr id="14" name="Rectangle 13"/>
          <p:cNvSpPr/>
          <p:nvPr/>
        </p:nvSpPr>
        <p:spPr>
          <a:xfrm>
            <a:off x="5257800" y="4267200"/>
            <a:ext cx="609600" cy="8382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axkadeh\photo-1463396339459-3908035990e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143000" y="0"/>
            <a:ext cx="10287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381000"/>
            <a:ext cx="9144000" cy="13716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حرف‎های دهان به دهان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19800" y="2362200"/>
            <a:ext cx="1317990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6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1</a:t>
            </a:r>
            <a:endParaRPr lang="en-US" sz="1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48600" y="381000"/>
            <a:ext cx="4572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axkadeh\photo-1434493907317-a46b5bbe783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287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381000"/>
            <a:ext cx="9144000" cy="13716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اثر جانبی استفاده از محصول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371600" y="2362200"/>
            <a:ext cx="1317990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2</a:t>
            </a:r>
            <a:endParaRPr lang="en-US" sz="1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05800" y="381000"/>
            <a:ext cx="4572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axkadeh\photo-1424296308064-1eead03d1ad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43000" y="0"/>
            <a:ext cx="10287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381000"/>
            <a:ext cx="9144000" cy="13716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تبلیغات تامین اعتبار شده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40010" y="4287322"/>
            <a:ext cx="1317990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3</a:t>
            </a:r>
            <a:endParaRPr lang="en-US" sz="1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24800" y="381000"/>
            <a:ext cx="4572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axkadeh\yJl7OB3sSpOdEIpHhZhd_DSC_1929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100666" y="0"/>
            <a:ext cx="10244666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381000"/>
            <a:ext cx="9144000" cy="13716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تکرار خرید مشتریان فعلی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1447800"/>
            <a:ext cx="1317990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4</a:t>
            </a:r>
            <a:endParaRPr lang="en-US" sz="1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924800" y="381000"/>
            <a:ext cx="3810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axkadeh\yzS7SdLJRRWKRPmVD0La_creditcard.jpg"/>
          <p:cNvPicPr>
            <a:picLocks noChangeAspect="1" noChangeArrowheads="1"/>
          </p:cNvPicPr>
          <p:nvPr/>
        </p:nvPicPr>
        <p:blipFill>
          <a:blip r:embed="rId3" cstate="print"/>
          <a:srcRect l="13750" r="11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57200" y="-1219200"/>
            <a:ext cx="2725426" cy="92486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5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“</a:t>
            </a:r>
            <a:endParaRPr lang="en-US" sz="595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67000" y="990600"/>
            <a:ext cx="5715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Koodak" pitchFamily="2" charset="-78"/>
              </a:rPr>
              <a:t>کسب و کارهای نوپا از تشنگی نمی‌میرند، آنها غرق می‌شوند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Koodak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62000" y="2590800"/>
            <a:ext cx="3385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شاون کارولن؛ سرمایه‌گذار مخاطره‌پذیر</a:t>
            </a:r>
            <a:endParaRPr lang="en-US" dirty="0">
              <a:solidFill>
                <a:schemeClr val="bg1">
                  <a:lumMod val="65000"/>
                </a:schemeClr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axkadeh\yzS7SdLJRRWKRPmVD0La_creditcard.jpg"/>
          <p:cNvPicPr>
            <a:picLocks noChangeAspect="1" noChangeArrowheads="1"/>
          </p:cNvPicPr>
          <p:nvPr/>
        </p:nvPicPr>
        <p:blipFill>
          <a:blip r:embed="rId3" cstate="print"/>
          <a:srcRect l="13750" r="11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762000" y="2590800"/>
            <a:ext cx="33858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شاون کارولن؛ سرمایه‌گذار مخاطره‌پذیر</a:t>
            </a:r>
            <a:endParaRPr lang="en-US" dirty="0">
              <a:solidFill>
                <a:schemeClr val="bg1">
                  <a:lumMod val="65000"/>
                </a:schemeClr>
              </a:solidFill>
              <a:cs typeface="B Yeka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57200" y="-1219200"/>
            <a:ext cx="2725426" cy="92486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9500" dirty="0" smtClean="0">
                <a:solidFill>
                  <a:schemeClr val="bg1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“</a:t>
            </a:r>
            <a:endParaRPr lang="en-US" sz="59500" dirty="0">
              <a:solidFill>
                <a:schemeClr val="bg1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67000" y="990600"/>
            <a:ext cx="5715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Koodak" pitchFamily="2" charset="-78"/>
              </a:rPr>
              <a:t>کسب و کارهای نوپا از تشنگی نمی‌میرند، آنها غرق می‌شوند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Koodak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800" y="4953000"/>
            <a:ext cx="8077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یک استارتاپ باید روی آزمایش‌هایی متمرکز شوند که موجب یادگیری معتبر می‌شوند.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200" y="3669268"/>
            <a:ext cx="74676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200" dirty="0" smtClean="0">
                <a:solidFill>
                  <a:schemeClr val="bg1"/>
                </a:solidFill>
                <a:cs typeface="B Yekan" pitchFamily="2" charset="-78"/>
              </a:rPr>
              <a:t>همیشه بینهایت ایده در مورد چگونه بهبود دادن محصول وجود دارد. </a:t>
            </a:r>
          </a:p>
        </p:txBody>
      </p:sp>
      <p:sp>
        <p:nvSpPr>
          <p:cNvPr id="10" name="Rectangle 9"/>
          <p:cNvSpPr/>
          <p:nvPr/>
        </p:nvSpPr>
        <p:spPr>
          <a:xfrm>
            <a:off x="3528530" y="4326686"/>
            <a:ext cx="47772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این ایده‌ها رشد کمی ایجاد می‌کنند.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8305800" y="3657600"/>
            <a:ext cx="152400" cy="4572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305800" y="4343400"/>
            <a:ext cx="152400" cy="4572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305800" y="5098197"/>
            <a:ext cx="152400" cy="4572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axkadeh\photo-1457364847821-58861bbda116.jpg"/>
          <p:cNvPicPr>
            <a:picLocks noChangeAspect="1" noChangeArrowheads="1"/>
          </p:cNvPicPr>
          <p:nvPr/>
        </p:nvPicPr>
        <p:blipFill>
          <a:blip r:embed="rId2" cstate="print"/>
          <a:srcRect l="12088"/>
          <a:stretch>
            <a:fillRect/>
          </a:stretch>
        </p:blipFill>
        <p:spPr bwMode="auto">
          <a:xfrm>
            <a:off x="0" y="-76200"/>
            <a:ext cx="9144000" cy="69342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28544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برای استارتاپ‌ها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29200" y="4267200"/>
            <a:ext cx="609600" cy="8382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352800" y="4267200"/>
            <a:ext cx="609600" cy="8382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91000" y="4267200"/>
            <a:ext cx="609600" cy="8382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" y="457200"/>
            <a:ext cx="9144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3 </a:t>
            </a:r>
            <a:endParaRPr lang="en-US" sz="1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Dropbox\portrate\DSC085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solidFill>
              <a:srgbClr val="385D8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hlinkClick r:id="rId4"/>
          </p:cNvPr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429000" y="609600"/>
            <a:ext cx="2099132" cy="1478644"/>
            <a:chOff x="0" y="0"/>
            <a:chExt cx="748" cy="549"/>
          </a:xfrm>
        </p:grpSpPr>
        <p:sp>
          <p:nvSpPr>
            <p:cNvPr id="8" name="AutoShape 30"/>
            <p:cNvSpPr>
              <a:spLocks/>
            </p:cNvSpPr>
            <p:nvPr/>
          </p:nvSpPr>
          <p:spPr bwMode="auto">
            <a:xfrm>
              <a:off x="0" y="148"/>
              <a:ext cx="748" cy="401"/>
            </a:xfrm>
            <a:custGeom>
              <a:avLst/>
              <a:gdLst>
                <a:gd name="T0" fmla="*/ 20668 w 20701"/>
                <a:gd name="T1" fmla="*/ 37 h 20627"/>
                <a:gd name="T2" fmla="*/ 18371 w 20701"/>
                <a:gd name="T3" fmla="*/ 1837 h 20627"/>
                <a:gd name="T4" fmla="*/ 12570 w 20701"/>
                <a:gd name="T5" fmla="*/ 3637 h 20627"/>
                <a:gd name="T6" fmla="*/ 10515 w 20701"/>
                <a:gd name="T7" fmla="*/ 5437 h 20627"/>
                <a:gd name="T8" fmla="*/ 10262 w 20701"/>
                <a:gd name="T9" fmla="*/ 5874 h 20627"/>
                <a:gd name="T10" fmla="*/ 10187 w 20701"/>
                <a:gd name="T11" fmla="*/ 5662 h 20627"/>
                <a:gd name="T12" fmla="*/ 8132 w 20701"/>
                <a:gd name="T13" fmla="*/ 3862 h 20627"/>
                <a:gd name="T14" fmla="*/ 2331 w 20701"/>
                <a:gd name="T15" fmla="*/ 2062 h 20627"/>
                <a:gd name="T16" fmla="*/ 34 w 20701"/>
                <a:gd name="T17" fmla="*/ 262 h 20627"/>
                <a:gd name="T18" fmla="*/ 4385 w 20701"/>
                <a:gd name="T19" fmla="*/ 7462 h 20627"/>
                <a:gd name="T20" fmla="*/ 5111 w 20701"/>
                <a:gd name="T21" fmla="*/ 18487 h 20627"/>
                <a:gd name="T22" fmla="*/ 8736 w 20701"/>
                <a:gd name="T23" fmla="*/ 20287 h 20627"/>
                <a:gd name="T24" fmla="*/ 10066 w 20701"/>
                <a:gd name="T25" fmla="*/ 17812 h 20627"/>
                <a:gd name="T26" fmla="*/ 10066 w 20701"/>
                <a:gd name="T27" fmla="*/ 9487 h 20627"/>
                <a:gd name="T28" fmla="*/ 10623 w 20701"/>
                <a:gd name="T29" fmla="*/ 9257 h 20627"/>
                <a:gd name="T30" fmla="*/ 10636 w 20701"/>
                <a:gd name="T31" fmla="*/ 9262 h 20627"/>
                <a:gd name="T32" fmla="*/ 10636 w 20701"/>
                <a:gd name="T33" fmla="*/ 17587 h 20627"/>
                <a:gd name="T34" fmla="*/ 11966 w 20701"/>
                <a:gd name="T35" fmla="*/ 20062 h 20627"/>
                <a:gd name="T36" fmla="*/ 15591 w 20701"/>
                <a:gd name="T37" fmla="*/ 18262 h 20627"/>
                <a:gd name="T38" fmla="*/ 16317 w 20701"/>
                <a:gd name="T39" fmla="*/ 7237 h 20627"/>
                <a:gd name="T40" fmla="*/ 20668 w 20701"/>
                <a:gd name="T41" fmla="*/ 37 h 20627"/>
                <a:gd name="T42" fmla="*/ 20668 w 20701"/>
                <a:gd name="T43" fmla="*/ 37 h 20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01" h="20627">
                  <a:moveTo>
                    <a:pt x="20668" y="37"/>
                  </a:moveTo>
                  <a:cubicBezTo>
                    <a:pt x="20668" y="37"/>
                    <a:pt x="20668" y="-413"/>
                    <a:pt x="18371" y="1837"/>
                  </a:cubicBezTo>
                  <a:cubicBezTo>
                    <a:pt x="16075" y="4087"/>
                    <a:pt x="13899" y="3637"/>
                    <a:pt x="12570" y="3637"/>
                  </a:cubicBezTo>
                  <a:cubicBezTo>
                    <a:pt x="11240" y="3637"/>
                    <a:pt x="10757" y="4312"/>
                    <a:pt x="10515" y="5437"/>
                  </a:cubicBezTo>
                  <a:cubicBezTo>
                    <a:pt x="10473" y="5634"/>
                    <a:pt x="10382" y="5775"/>
                    <a:pt x="10262" y="5874"/>
                  </a:cubicBezTo>
                  <a:cubicBezTo>
                    <a:pt x="10230" y="5812"/>
                    <a:pt x="10204" y="5742"/>
                    <a:pt x="10187" y="5662"/>
                  </a:cubicBezTo>
                  <a:cubicBezTo>
                    <a:pt x="9945" y="4537"/>
                    <a:pt x="9462" y="3862"/>
                    <a:pt x="8132" y="3862"/>
                  </a:cubicBezTo>
                  <a:cubicBezTo>
                    <a:pt x="6803" y="3862"/>
                    <a:pt x="4627" y="4312"/>
                    <a:pt x="2331" y="2062"/>
                  </a:cubicBezTo>
                  <a:cubicBezTo>
                    <a:pt x="34" y="-188"/>
                    <a:pt x="34" y="262"/>
                    <a:pt x="34" y="262"/>
                  </a:cubicBezTo>
                  <a:cubicBezTo>
                    <a:pt x="-449" y="3862"/>
                    <a:pt x="4385" y="7462"/>
                    <a:pt x="4385" y="7462"/>
                  </a:cubicBezTo>
                  <a:cubicBezTo>
                    <a:pt x="4385" y="7462"/>
                    <a:pt x="3902" y="15787"/>
                    <a:pt x="5111" y="18487"/>
                  </a:cubicBezTo>
                  <a:cubicBezTo>
                    <a:pt x="6319" y="21187"/>
                    <a:pt x="7890" y="20737"/>
                    <a:pt x="8736" y="20287"/>
                  </a:cubicBezTo>
                  <a:cubicBezTo>
                    <a:pt x="9582" y="19837"/>
                    <a:pt x="10066" y="17812"/>
                    <a:pt x="10066" y="17812"/>
                  </a:cubicBezTo>
                  <a:lnTo>
                    <a:pt x="10066" y="9487"/>
                  </a:lnTo>
                  <a:lnTo>
                    <a:pt x="10623" y="9257"/>
                  </a:lnTo>
                  <a:lnTo>
                    <a:pt x="10636" y="9262"/>
                  </a:lnTo>
                  <a:lnTo>
                    <a:pt x="10636" y="17587"/>
                  </a:lnTo>
                  <a:cubicBezTo>
                    <a:pt x="10636" y="17587"/>
                    <a:pt x="11120" y="19612"/>
                    <a:pt x="11966" y="20062"/>
                  </a:cubicBezTo>
                  <a:cubicBezTo>
                    <a:pt x="12812" y="20512"/>
                    <a:pt x="14383" y="20962"/>
                    <a:pt x="15591" y="18262"/>
                  </a:cubicBezTo>
                  <a:cubicBezTo>
                    <a:pt x="16800" y="15562"/>
                    <a:pt x="16317" y="7237"/>
                    <a:pt x="16317" y="7237"/>
                  </a:cubicBezTo>
                  <a:cubicBezTo>
                    <a:pt x="16317" y="7237"/>
                    <a:pt x="21151" y="3637"/>
                    <a:pt x="20668" y="37"/>
                  </a:cubicBezTo>
                  <a:close/>
                  <a:moveTo>
                    <a:pt x="20668" y="37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31"/>
            <p:cNvSpPr>
              <a:spLocks/>
            </p:cNvSpPr>
            <p:nvPr/>
          </p:nvSpPr>
          <p:spPr bwMode="auto">
            <a:xfrm>
              <a:off x="169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32"/>
            <p:cNvSpPr>
              <a:spLocks/>
            </p:cNvSpPr>
            <p:nvPr/>
          </p:nvSpPr>
          <p:spPr bwMode="auto">
            <a:xfrm>
              <a:off x="392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4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2647652"/>
            <a:ext cx="91440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مروج کارآفرینی</a:t>
            </a:r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مشاور، مربی و مدرس کارآفرینی</a:t>
            </a:r>
          </a:p>
          <a:p>
            <a:pPr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مدیر توسعه کسب و کار عکس‌پرینت</a:t>
            </a:r>
            <a:endParaRPr lang="fa-IR" sz="1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sz="48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مهدی ناصری</a:t>
            </a:r>
            <a:endParaRPr lang="en-US" sz="4000" b="1" dirty="0">
              <a:solidFill>
                <a:srgbClr val="FFFF00"/>
              </a:solidFill>
              <a:latin typeface="A Rezvan" pitchFamily="2" charset="-78"/>
              <a:cs typeface="B Zar" pitchFamily="2" charset="-78"/>
            </a:endParaRPr>
          </a:p>
        </p:txBody>
      </p:sp>
      <p:pic>
        <p:nvPicPr>
          <p:cNvPr id="15" name="Picture 2" descr="D:\dropbox\Dropbox\work\my logo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0" y="5486400"/>
            <a:ext cx="1552435" cy="1295012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0" y="622929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Elm"/>
                <a:cs typeface="B Elm" pitchFamily="2" charset="-78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Elm"/>
                <a:cs typeface="B Elm" pitchFamily="2" charset="-78"/>
              </a:rPr>
              <a:t>mahdinasseri</a:t>
            </a:r>
            <a:endParaRPr lang="en-US" sz="2000" dirty="0">
              <a:solidFill>
                <a:schemeClr val="bg1"/>
              </a:solidFill>
              <a:latin typeface="Elm"/>
              <a:cs typeface="B Elm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5274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xkadeh\photo-1440335680360-79703e7032f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143000" y="0"/>
            <a:ext cx="10287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381000"/>
            <a:ext cx="9144000" cy="13716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89305" y="335340"/>
            <a:ext cx="8402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۱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چسبنده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1400" y="381000"/>
            <a:ext cx="9144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xkadeh\photo-1440335680360-79703e7032f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143000" y="0"/>
            <a:ext cx="10287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219200" y="4393993"/>
            <a:ext cx="3200400" cy="2819400"/>
          </a:xfrm>
          <a:prstGeom prst="roundRect">
            <a:avLst>
              <a:gd name="adj" fmla="val 92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89305" y="335340"/>
            <a:ext cx="8402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۱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چسبنده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1400" y="381000"/>
            <a:ext cx="9144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-1066800" y="2667000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000" dirty="0">
                <a:solidFill>
                  <a:schemeClr val="bg1">
                    <a:lumMod val="95000"/>
                  </a:schemeClr>
                </a:solidFill>
                <a:cs typeface="B Yekan" panose="00000400000000000000" pitchFamily="2" charset="-78"/>
              </a:rPr>
              <a:t>وقتی هزینه جذب مشتری جدید بیشتر از بازگرداندن مشتری قدیمی است</a:t>
            </a:r>
          </a:p>
          <a:p>
            <a:pPr algn="r" rtl="1"/>
            <a:r>
              <a:rPr lang="fa-IR" sz="4000" dirty="0">
                <a:solidFill>
                  <a:schemeClr val="bg1">
                    <a:lumMod val="95000"/>
                  </a:schemeClr>
                </a:solidFill>
                <a:cs typeface="B Yekan" panose="00000400000000000000" pitchFamily="2" charset="-78"/>
              </a:rPr>
              <a:t>تا می توانید به مشتریان‌تان بچسبید</a:t>
            </a:r>
            <a:endParaRPr lang="en-US" sz="4000" dirty="0">
              <a:solidFill>
                <a:schemeClr val="bg1">
                  <a:lumMod val="95000"/>
                </a:schemeClr>
              </a:solidFill>
              <a:cs typeface="B Yekan" panose="00000400000000000000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371600" y="4583668"/>
            <a:ext cx="2628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>
                <a:cs typeface="B Yekan" panose="00000400000000000000" pitchFamily="2" charset="-78"/>
              </a:rPr>
              <a:t>ویژگی ذاتی محصول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14400" y="5228272"/>
            <a:ext cx="4572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pPr lvl="2" algn="ctr" rtl="1"/>
            <a:r>
              <a:rPr lang="fa-IR" sz="2000" dirty="0">
                <a:cs typeface="B Koodak" panose="00000700000000000000" pitchFamily="2" charset="-78"/>
              </a:rPr>
              <a:t>اپراتورهای تلفن همراه</a:t>
            </a:r>
          </a:p>
          <a:p>
            <a:pPr lvl="2" algn="ctr" rtl="1"/>
            <a:r>
              <a:rPr lang="fa-IR" sz="2000" dirty="0">
                <a:cs typeface="B Koodak" panose="00000700000000000000" pitchFamily="2" charset="-78"/>
              </a:rPr>
              <a:t>دوربین‌های کوداک</a:t>
            </a:r>
          </a:p>
          <a:p>
            <a:pPr lvl="2" algn="ctr" rtl="1"/>
            <a:r>
              <a:rPr lang="fa-IR" sz="2000" dirty="0">
                <a:cs typeface="B Koodak" panose="00000700000000000000" pitchFamily="2" charset="-78"/>
              </a:rPr>
              <a:t>ریش‌تراش ژیلت </a:t>
            </a:r>
            <a:endParaRPr lang="en-US" sz="2000" dirty="0" smtClean="0">
              <a:cs typeface="B Koodak" panose="00000700000000000000" pitchFamily="2" charset="-78"/>
            </a:endParaRPr>
          </a:p>
          <a:p>
            <a:pPr lvl="2" algn="ctr" rtl="1"/>
            <a:r>
              <a:rPr lang="fa-IR" sz="2000" dirty="0" smtClean="0">
                <a:cs typeface="B Koodak" panose="00000700000000000000" pitchFamily="2" charset="-78"/>
              </a:rPr>
              <a:t>سرویس‌دهنده‌های </a:t>
            </a:r>
            <a:r>
              <a:rPr lang="fa-IR" sz="2000" dirty="0">
                <a:cs typeface="B Koodak" panose="00000700000000000000" pitchFamily="2" charset="-78"/>
              </a:rPr>
              <a:t>ایمیل</a:t>
            </a:r>
          </a:p>
          <a:p>
            <a:pPr lvl="2" algn="ctr" rtl="1"/>
            <a:r>
              <a:rPr lang="fa-IR" sz="2000" dirty="0">
                <a:cs typeface="B Koodak" panose="00000700000000000000" pitchFamily="2" charset="-78"/>
              </a:rPr>
              <a:t>لامپ‌های مهتابی</a:t>
            </a:r>
            <a:endParaRPr lang="en-US" sz="2000" dirty="0">
              <a:cs typeface="B Koodak" panose="00000700000000000000" pitchFamily="2" charset="-7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800600" y="4393993"/>
            <a:ext cx="3200400" cy="2819400"/>
          </a:xfrm>
          <a:prstGeom prst="roundRect">
            <a:avLst>
              <a:gd name="adj" fmla="val 92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991100" y="4558061"/>
            <a:ext cx="2781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cs typeface="B Yekan" panose="00000400000000000000" pitchFamily="2" charset="-78"/>
              </a:rPr>
              <a:t>تکنیک ارتباط با مشتری</a:t>
            </a:r>
            <a:endParaRPr lang="en-US" sz="2400" dirty="0">
              <a:cs typeface="B Yekan" panose="00000400000000000000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72000" y="5257800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lvl="2" algn="ctr" rtl="1"/>
            <a:r>
              <a:rPr lang="fa-IR" sz="2000" dirty="0" smtClean="0">
                <a:cs typeface="B Koodak" panose="00000700000000000000" pitchFamily="2" charset="-78"/>
              </a:rPr>
              <a:t>تخفیف</a:t>
            </a:r>
          </a:p>
          <a:p>
            <a:pPr lvl="2" algn="ctr" rtl="1"/>
            <a:r>
              <a:rPr lang="fa-IR" sz="2000" dirty="0" smtClean="0">
                <a:cs typeface="B Koodak" panose="00000700000000000000" pitchFamily="2" charset="-78"/>
              </a:rPr>
              <a:t>باشگاه مشتریان</a:t>
            </a:r>
          </a:p>
          <a:p>
            <a:pPr lvl="2" algn="ctr" rtl="1"/>
            <a:r>
              <a:rPr lang="fa-IR" sz="2000" dirty="0" smtClean="0">
                <a:cs typeface="B Koodak" panose="00000700000000000000" pitchFamily="2" charset="-78"/>
              </a:rPr>
              <a:t>اعتبار خرید</a:t>
            </a:r>
          </a:p>
          <a:p>
            <a:pPr lvl="2" algn="ctr" rtl="1"/>
            <a:r>
              <a:rPr lang="fa-IR" sz="2000" dirty="0" smtClean="0">
                <a:cs typeface="B Koodak" panose="00000700000000000000" pitchFamily="2" charset="-78"/>
              </a:rPr>
              <a:t>بن هدیه</a:t>
            </a:r>
          </a:p>
        </p:txBody>
      </p:sp>
    </p:spTree>
    <p:extLst>
      <p:ext uri="{BB962C8B-B14F-4D97-AF65-F5344CB8AC3E}">
        <p14:creationId xmlns:p14="http://schemas.microsoft.com/office/powerpoint/2010/main" xmlns="" val="568031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xkadeh\photo-1440335680360-79703e7032f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143000" y="0"/>
            <a:ext cx="10287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89305" y="335340"/>
            <a:ext cx="8402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۱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چسبنده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1400" y="381000"/>
            <a:ext cx="9144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38200" y="3962400"/>
            <a:ext cx="7467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000" dirty="0" smtClean="0">
                <a:solidFill>
                  <a:srgbClr val="FFFF00"/>
                </a:solidFill>
                <a:cs typeface="A Chamran" panose="020B0604020202020204" charset="-78"/>
              </a:rPr>
              <a:t>لازمه رشد</a:t>
            </a:r>
          </a:p>
          <a:p>
            <a:pPr algn="ctr" rtl="1"/>
            <a:r>
              <a:rPr lang="fa-IR" sz="2800" dirty="0">
                <a:solidFill>
                  <a:srgbClr val="FFFF00"/>
                </a:solidFill>
                <a:cs typeface="B Yekan" panose="00000400000000000000" pitchFamily="2" charset="-78"/>
              </a:rPr>
              <a:t>باید قابلیت‌هایی را پیشنهاد داد که مشتریان حاضر شوند ریسک محدود شدن به فروشنده‌ای خاص را برای مدتی طولانی متحمل شوند</a:t>
            </a:r>
            <a:endParaRPr lang="en-US" sz="28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85001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xkadeh\photo-1440335680360-79703e7032f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143000" y="0"/>
            <a:ext cx="10287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89305" y="335340"/>
            <a:ext cx="8402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۱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چسبنده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1400" y="381000"/>
            <a:ext cx="9144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38200" y="3657600"/>
            <a:ext cx="7467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000" dirty="0" smtClean="0">
                <a:solidFill>
                  <a:srgbClr val="FFFF00"/>
                </a:solidFill>
                <a:cs typeface="A Chamran" panose="020B0604020202020204" charset="-78"/>
              </a:rPr>
              <a:t>سنجه‌های حیاتی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14400" y="4953000"/>
            <a:ext cx="2971800" cy="914400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cs typeface="B Yekan" panose="00000400000000000000" pitchFamily="2" charset="-78"/>
              </a:rPr>
              <a:t>نرخ مشتری‌‌پرانی </a:t>
            </a:r>
            <a:endParaRPr lang="en-US" sz="32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81600" y="4953000"/>
            <a:ext cx="3048000" cy="914400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3200" dirty="0" smtClean="0">
                <a:solidFill>
                  <a:schemeClr val="bg1"/>
                </a:solidFill>
                <a:cs typeface="B Yekan" panose="00000400000000000000" pitchFamily="2" charset="-78"/>
              </a:rPr>
              <a:t>نرخ نگهداری</a:t>
            </a:r>
            <a:endParaRPr lang="en-US" sz="32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4" name="Down Arrow 3"/>
          <p:cNvSpPr/>
          <p:nvPr/>
        </p:nvSpPr>
        <p:spPr>
          <a:xfrm>
            <a:off x="2057400" y="5943600"/>
            <a:ext cx="762000" cy="838200"/>
          </a:xfrm>
          <a:prstGeom prst="down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 rot="10800000">
            <a:off x="6248401" y="5943600"/>
            <a:ext cx="762000" cy="838200"/>
          </a:xfrm>
          <a:prstGeom prst="down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38600" y="4495800"/>
            <a:ext cx="104547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b="1" dirty="0">
                <a:solidFill>
                  <a:schemeClr val="bg1"/>
                </a:solidFill>
              </a:rPr>
              <a:t>&gt;</a:t>
            </a:r>
            <a:endParaRPr lang="en-US" sz="1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3126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xkadeh\photo-1440335680360-79703e7032f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143000" y="0"/>
            <a:ext cx="10287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89305" y="335340"/>
            <a:ext cx="8402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۱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چسبنده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1400" y="381000"/>
            <a:ext cx="9144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38200" y="3657600"/>
            <a:ext cx="7467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000" dirty="0" smtClean="0">
                <a:solidFill>
                  <a:srgbClr val="FFFF00"/>
                </a:solidFill>
                <a:cs typeface="A Chamran" panose="020B0604020202020204" charset="-78"/>
              </a:rPr>
              <a:t>سنجه‌های نامعتبر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14400" y="4953000"/>
            <a:ext cx="2971800" cy="914400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درآمد به ازای هر مشتری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181600" y="4953000"/>
            <a:ext cx="3048000" cy="914400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3200" dirty="0" smtClean="0">
                <a:solidFill>
                  <a:schemeClr val="bg1"/>
                </a:solidFill>
                <a:cs typeface="B Yekan" panose="00000400000000000000" pitchFamily="2" charset="-78"/>
              </a:rPr>
              <a:t>نرخ فعال‌سازی</a:t>
            </a:r>
            <a:endParaRPr lang="en-US" sz="32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027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xkadeh\photo-1440335680360-79703e7032f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143000" y="0"/>
            <a:ext cx="10287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89305" y="335340"/>
            <a:ext cx="8402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۱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چسبنده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1400" y="381000"/>
            <a:ext cx="9144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38200" y="3650159"/>
            <a:ext cx="74676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 smtClean="0">
                <a:solidFill>
                  <a:srgbClr val="FFFF00"/>
                </a:solidFill>
                <a:cs typeface="A Chamran" panose="020B0604020202020204" charset="-78"/>
              </a:rPr>
              <a:t>تمرکز </a:t>
            </a:r>
            <a:r>
              <a:rPr lang="fa-IR" sz="4400" dirty="0">
                <a:solidFill>
                  <a:srgbClr val="FFFF00"/>
                </a:solidFill>
                <a:cs typeface="A Chamran" panose="020B0604020202020204" charset="-78"/>
              </a:rPr>
              <a:t>بر بهبود نرخ نگهداری </a:t>
            </a:r>
            <a:r>
              <a:rPr lang="fa-IR" sz="4400" dirty="0" smtClean="0">
                <a:solidFill>
                  <a:srgbClr val="FFFF00"/>
                </a:solidFill>
                <a:cs typeface="A Chamran" panose="020B0604020202020204" charset="-78"/>
              </a:rPr>
              <a:t>مشتریان</a:t>
            </a:r>
          </a:p>
          <a:p>
            <a:pPr algn="ctr" rtl="1"/>
            <a:endParaRPr lang="fa-IR" sz="4400" dirty="0" smtClean="0">
              <a:solidFill>
                <a:srgbClr val="FFFF00"/>
              </a:solidFill>
              <a:cs typeface="A Chamran" panose="020B0604020202020204" charset="-78"/>
            </a:endParaRPr>
          </a:p>
          <a:p>
            <a:pPr algn="ctr" rtl="1"/>
            <a:r>
              <a:rPr lang="fa-IR" sz="4400" dirty="0" smtClean="0">
                <a:solidFill>
                  <a:srgbClr val="FFFF00"/>
                </a:solidFill>
                <a:cs typeface="A Chamran" panose="020B0604020202020204" charset="-78"/>
              </a:rPr>
              <a:t>فروش </a:t>
            </a:r>
            <a:r>
              <a:rPr lang="fa-IR" sz="4400" dirty="0">
                <a:solidFill>
                  <a:srgbClr val="FFFF00"/>
                </a:solidFill>
                <a:cs typeface="A Chamran" panose="020B0604020202020204" charset="-78"/>
              </a:rPr>
              <a:t>و </a:t>
            </a:r>
            <a:r>
              <a:rPr lang="fa-IR" sz="4400" dirty="0" smtClean="0">
                <a:solidFill>
                  <a:srgbClr val="FFFF00"/>
                </a:solidFill>
                <a:cs typeface="A Chamran" panose="020B0604020202020204" charset="-78"/>
              </a:rPr>
              <a:t>بازاریابی به مشتریان فعلی</a:t>
            </a:r>
            <a:endParaRPr lang="fa-IR" sz="4400" dirty="0">
              <a:solidFill>
                <a:srgbClr val="FFFF00"/>
              </a:solidFill>
              <a:cs typeface="A Chamran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747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181100" y="0"/>
            <a:ext cx="10325100" cy="688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81000"/>
            <a:ext cx="9144000" cy="13716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89305" y="335340"/>
            <a:ext cx="8402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۲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ویروسی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1400" y="381000"/>
            <a:ext cx="9144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8371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181100" y="0"/>
            <a:ext cx="10325100" cy="688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89305" y="335340"/>
            <a:ext cx="8402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۲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ویروسی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1400" y="381000"/>
            <a:ext cx="9144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219200" y="5257799"/>
            <a:ext cx="3200400" cy="1955593"/>
          </a:xfrm>
          <a:prstGeom prst="roundRect">
            <a:avLst>
              <a:gd name="adj" fmla="val 92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1000" y="2667000"/>
            <a:ext cx="7924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chemeClr val="bg1">
                    <a:lumMod val="95000"/>
                  </a:schemeClr>
                </a:solidFill>
                <a:cs typeface="B Yekan" panose="00000400000000000000" pitchFamily="2" charset="-78"/>
              </a:rPr>
              <a:t>وقتی محصول شما ویروسی است</a:t>
            </a:r>
          </a:p>
          <a:p>
            <a:pPr algn="ctr" rtl="1"/>
            <a:r>
              <a:rPr lang="fa-IR" sz="4000" dirty="0" smtClean="0">
                <a:solidFill>
                  <a:schemeClr val="bg1">
                    <a:lumMod val="95000"/>
                  </a:schemeClr>
                </a:solidFill>
                <a:cs typeface="B Yekan" panose="00000400000000000000" pitchFamily="2" charset="-78"/>
              </a:rPr>
              <a:t>اجازه دهید مشتریان‌تان آن را شایع کنند</a:t>
            </a:r>
            <a:endParaRPr lang="en-US" sz="4000" dirty="0">
              <a:solidFill>
                <a:schemeClr val="bg1">
                  <a:lumMod val="95000"/>
                </a:schemeClr>
              </a:solidFill>
              <a:cs typeface="B Yeka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71600" y="4583668"/>
            <a:ext cx="2628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Yekan" panose="00000400000000000000" pitchFamily="2" charset="-78"/>
              </a:rPr>
              <a:t>تکنیک‌های ویروسی</a:t>
            </a:r>
            <a:endParaRPr lang="en-US" sz="24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14400" y="5308937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lvl="2" algn="ctr" rtl="1"/>
            <a:r>
              <a:rPr lang="fa-IR" sz="2400" dirty="0" smtClean="0">
                <a:cs typeface="B Koodak" panose="00000700000000000000" pitchFamily="2" charset="-78"/>
              </a:rPr>
              <a:t>دراپ باکس (ویدیو)</a:t>
            </a:r>
          </a:p>
          <a:p>
            <a:pPr lvl="2" algn="ctr" rtl="1"/>
            <a:r>
              <a:rPr lang="fa-IR" sz="2400" dirty="0" smtClean="0">
                <a:cs typeface="B Koodak" panose="00000700000000000000" pitchFamily="2" charset="-78"/>
              </a:rPr>
              <a:t>دعوتنامه (عکس‌پرینت)</a:t>
            </a:r>
          </a:p>
          <a:p>
            <a:pPr lvl="2" algn="ctr" rtl="1"/>
            <a:r>
              <a:rPr lang="fa-IR" sz="2400" dirty="0" smtClean="0">
                <a:cs typeface="B Koodak" panose="00000700000000000000" pitchFamily="2" charset="-78"/>
              </a:rPr>
              <a:t>کمپین‌های تبلیغاتی مختلف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800600" y="5257799"/>
            <a:ext cx="3200400" cy="1955594"/>
          </a:xfrm>
          <a:prstGeom prst="roundRect">
            <a:avLst>
              <a:gd name="adj" fmla="val 928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991100" y="4558061"/>
            <a:ext cx="2781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Yekan" panose="00000400000000000000" pitchFamily="2" charset="-78"/>
              </a:rPr>
              <a:t>محصولات ذاتا ویروسی</a:t>
            </a:r>
            <a:endParaRPr lang="en-US" sz="24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72000" y="525780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lvl="2" algn="ctr" rtl="1"/>
            <a:r>
              <a:rPr lang="fa-IR" sz="2400" dirty="0">
                <a:cs typeface="B Yekan" panose="00000400000000000000" pitchFamily="2" charset="-78"/>
              </a:rPr>
              <a:t>هات میل</a:t>
            </a:r>
          </a:p>
          <a:p>
            <a:pPr lvl="2" algn="ctr" rtl="1"/>
            <a:r>
              <a:rPr lang="fa-IR" sz="2400" dirty="0" smtClean="0">
                <a:cs typeface="B Yekan" panose="00000400000000000000" pitchFamily="2" charset="-78"/>
              </a:rPr>
              <a:t>شبکه </a:t>
            </a:r>
            <a:r>
              <a:rPr lang="fa-IR" sz="2400" dirty="0">
                <a:cs typeface="B Yekan" panose="00000400000000000000" pitchFamily="2" charset="-78"/>
              </a:rPr>
              <a:t>های </a:t>
            </a:r>
            <a:r>
              <a:rPr lang="fa-IR" sz="2400" dirty="0" smtClean="0">
                <a:cs typeface="B Yekan" panose="00000400000000000000" pitchFamily="2" charset="-78"/>
              </a:rPr>
              <a:t>اجتماعی</a:t>
            </a:r>
            <a:endParaRPr lang="fa-IR" sz="2400" dirty="0">
              <a:cs typeface="B Yekan" panose="00000400000000000000" pitchFamily="2" charset="-78"/>
            </a:endParaRPr>
          </a:p>
          <a:p>
            <a:pPr lvl="2" algn="ctr" rtl="1"/>
            <a:r>
              <a:rPr lang="fa-IR" sz="2400" dirty="0">
                <a:cs typeface="B Yekan" panose="00000400000000000000" pitchFamily="2" charset="-78"/>
              </a:rPr>
              <a:t>ایونت سنتر</a:t>
            </a:r>
          </a:p>
          <a:p>
            <a:pPr lvl="2" algn="ctr" rtl="1"/>
            <a:r>
              <a:rPr lang="fa-IR" sz="2400" dirty="0">
                <a:cs typeface="B Yekan" panose="00000400000000000000" pitchFamily="2" charset="-78"/>
              </a:rPr>
              <a:t>مد و پوشاک</a:t>
            </a:r>
          </a:p>
        </p:txBody>
      </p:sp>
    </p:spTree>
    <p:extLst>
      <p:ext uri="{BB962C8B-B14F-4D97-AF65-F5344CB8AC3E}">
        <p14:creationId xmlns:p14="http://schemas.microsoft.com/office/powerpoint/2010/main" xmlns="" val="284061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181100" y="0"/>
            <a:ext cx="10325100" cy="688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89305" y="335340"/>
            <a:ext cx="8402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۲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ویروسی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1400" y="381000"/>
            <a:ext cx="9144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38200" y="3581400"/>
            <a:ext cx="74676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000" dirty="0" smtClean="0">
                <a:solidFill>
                  <a:srgbClr val="FFFF00"/>
                </a:solidFill>
                <a:cs typeface="A Chamran" panose="020B0604020202020204" charset="-78"/>
              </a:rPr>
              <a:t>لازمه رشد</a:t>
            </a:r>
          </a:p>
          <a:p>
            <a:pPr algn="ctr" rtl="1"/>
            <a:r>
              <a:rPr lang="fa-IR" sz="2800" dirty="0" smtClean="0">
                <a:solidFill>
                  <a:srgbClr val="FFFF00"/>
                </a:solidFill>
                <a:cs typeface="B Yekan" panose="00000400000000000000" pitchFamily="2" charset="-78"/>
              </a:rPr>
              <a:t>مشتریان </a:t>
            </a:r>
            <a:r>
              <a:rPr lang="fa-IR" sz="2800" dirty="0">
                <a:solidFill>
                  <a:srgbClr val="FFFF00"/>
                </a:solidFill>
                <a:cs typeface="B Yekan" panose="00000400000000000000" pitchFamily="2" charset="-78"/>
              </a:rPr>
              <a:t>فعلی شما بیشترین سهم را در بازاریابی مشتریان جدید دارند</a:t>
            </a:r>
            <a:r>
              <a:rPr lang="fa-IR" sz="2800" dirty="0" smtClean="0">
                <a:solidFill>
                  <a:srgbClr val="FFFF00"/>
                </a:solidFill>
                <a:cs typeface="B Yekan" panose="00000400000000000000" pitchFamily="2" charset="-78"/>
              </a:rPr>
              <a:t>.</a:t>
            </a:r>
            <a:endParaRPr lang="fa-IR" sz="28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2732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181100" y="0"/>
            <a:ext cx="10325100" cy="688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89305" y="335340"/>
            <a:ext cx="8402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۲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ویروسی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1400" y="381000"/>
            <a:ext cx="9144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38200" y="3564791"/>
            <a:ext cx="7467600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000" dirty="0" smtClean="0">
                <a:solidFill>
                  <a:srgbClr val="FFFF00"/>
                </a:solidFill>
                <a:cs typeface="A Chamran" panose="020B0604020202020204" charset="-78"/>
              </a:rPr>
              <a:t>لازمه رشد</a:t>
            </a:r>
          </a:p>
          <a:p>
            <a:pPr algn="ctr" rtl="1"/>
            <a:r>
              <a:rPr lang="fa-IR" sz="2800" dirty="0" smtClean="0">
                <a:solidFill>
                  <a:srgbClr val="FFFF00"/>
                </a:solidFill>
                <a:cs typeface="B Yekan" panose="00000400000000000000" pitchFamily="2" charset="-78"/>
              </a:rPr>
              <a:t>انتقال </a:t>
            </a:r>
            <a:r>
              <a:rPr lang="fa-IR" sz="2800" dirty="0">
                <a:solidFill>
                  <a:srgbClr val="FFFF00"/>
                </a:solidFill>
                <a:cs typeface="B Yekan" panose="00000400000000000000" pitchFamily="2" charset="-78"/>
              </a:rPr>
              <a:t>فرد به فرد به عنوان یک پیامد استفاده معمولی از محصول تکیه دارند. </a:t>
            </a:r>
            <a:r>
              <a:rPr lang="fa-IR" sz="2800" dirty="0" smtClean="0">
                <a:solidFill>
                  <a:srgbClr val="FFFF00"/>
                </a:solidFill>
                <a:cs typeface="B Yekan" panose="00000400000000000000" pitchFamily="2" charset="-78"/>
              </a:rPr>
              <a:t>رشد </a:t>
            </a:r>
            <a:r>
              <a:rPr lang="fa-IR" sz="2800" dirty="0">
                <a:solidFill>
                  <a:srgbClr val="FFFF00"/>
                </a:solidFill>
                <a:cs typeface="B Yekan" panose="00000400000000000000" pitchFamily="2" charset="-78"/>
              </a:rPr>
              <a:t>به صورت اتوماتیک به واسطه اثر جانبی استفاده از محصول اتفاق می افتد. </a:t>
            </a:r>
            <a:endParaRPr lang="fa-IR" sz="2800" dirty="0" smtClean="0">
              <a:solidFill>
                <a:srgbClr val="FFFF00"/>
              </a:solidFill>
              <a:cs typeface="B Yekan" panose="00000400000000000000" pitchFamily="2" charset="-78"/>
            </a:endParaRPr>
          </a:p>
          <a:p>
            <a:pPr algn="ctr" rtl="1"/>
            <a:r>
              <a:rPr lang="fa-IR" sz="3600" dirty="0" smtClean="0">
                <a:solidFill>
                  <a:srgbClr val="FFFF00"/>
                </a:solidFill>
                <a:cs typeface="B Yekan" panose="00000400000000000000" pitchFamily="2" charset="-78"/>
              </a:rPr>
              <a:t>ویروس </a:t>
            </a:r>
            <a:r>
              <a:rPr lang="fa-IR" sz="3600" dirty="0">
                <a:solidFill>
                  <a:srgbClr val="FFFF00"/>
                </a:solidFill>
                <a:cs typeface="B Yekan" panose="00000400000000000000" pitchFamily="2" charset="-78"/>
              </a:rPr>
              <a:t>ها اختیاری نیستند.</a:t>
            </a:r>
          </a:p>
          <a:p>
            <a:pPr algn="ctr" rtl="1"/>
            <a:endParaRPr lang="en-US" sz="28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6024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xkadeh\photo-1421882046699-09a0ff4ffb1b.jpg"/>
          <p:cNvPicPr>
            <a:picLocks noChangeAspect="1" noChangeArrowheads="1"/>
          </p:cNvPicPr>
          <p:nvPr/>
        </p:nvPicPr>
        <p:blipFill>
          <a:blip r:embed="rId3" cstate="print"/>
          <a:srcRect l="10536" r="517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>
            <a:off x="-533400" y="762000"/>
            <a:ext cx="3886200" cy="5334000"/>
          </a:xfrm>
          <a:prstGeom prst="roundRect">
            <a:avLst>
              <a:gd name="adj" fmla="val 6286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5824" y="1066800"/>
            <a:ext cx="2185214" cy="21544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اگر در سال</a:t>
            </a:r>
          </a:p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1996</a:t>
            </a:r>
            <a:endParaRPr lang="fa-IR" sz="6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بــــودیـــد.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3579674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solidFill>
                  <a:srgbClr val="FFC000"/>
                </a:solidFill>
                <a:cs typeface="B Yekan" pitchFamily="2" charset="-78"/>
              </a:rPr>
              <a:t>و می‌خواستید یک سرویس ایمیل راه‌اندازی کنید</a:t>
            </a:r>
            <a:endParaRPr lang="en-US" sz="3600" dirty="0">
              <a:solidFill>
                <a:srgbClr val="FFC000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181100" y="0"/>
            <a:ext cx="10325100" cy="688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89305" y="335340"/>
            <a:ext cx="8402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۲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ویروسی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1400" y="381000"/>
            <a:ext cx="9144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8200" y="3657600"/>
            <a:ext cx="7467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000" dirty="0" smtClean="0">
                <a:solidFill>
                  <a:srgbClr val="FFFF00"/>
                </a:solidFill>
                <a:cs typeface="A Chamran" panose="020B0604020202020204" charset="-78"/>
              </a:rPr>
              <a:t>سنجه حیاتی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3124200" y="4953000"/>
            <a:ext cx="3048000" cy="914400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3200" dirty="0" smtClean="0">
                <a:solidFill>
                  <a:schemeClr val="bg1"/>
                </a:solidFill>
                <a:cs typeface="B Yekan" panose="00000400000000000000" pitchFamily="2" charset="-78"/>
              </a:rPr>
              <a:t>ضریب ویروسی</a:t>
            </a:r>
            <a:endParaRPr lang="en-US" sz="32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13" name="Down Arrow 12"/>
          <p:cNvSpPr/>
          <p:nvPr/>
        </p:nvSpPr>
        <p:spPr>
          <a:xfrm rot="10800000">
            <a:off x="4191001" y="5943600"/>
            <a:ext cx="762000" cy="838200"/>
          </a:xfrm>
          <a:prstGeom prst="down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9020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181100" y="0"/>
            <a:ext cx="10325100" cy="688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89305" y="335340"/>
            <a:ext cx="8402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۲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ویروسی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1400" y="381000"/>
            <a:ext cx="9144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14400" y="2286000"/>
            <a:ext cx="7391400" cy="3581400"/>
          </a:xfrm>
          <a:prstGeom prst="roundRect">
            <a:avLst>
              <a:gd name="adj" fmla="val 9133"/>
            </a:avLst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38569" y="2362200"/>
            <a:ext cx="30668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4400" dirty="0">
                <a:solidFill>
                  <a:srgbClr val="FFFF00"/>
                </a:solidFill>
                <a:cs typeface="A Chamran" panose="020B0604020202020204" charset="-78"/>
              </a:rPr>
              <a:t>ضریب ویروسی</a:t>
            </a:r>
            <a:endParaRPr lang="en-US" sz="4400" dirty="0">
              <a:solidFill>
                <a:srgbClr val="FFFF00"/>
              </a:solidFill>
              <a:cs typeface="A Chamran" panose="020B0604020202020204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66800" y="4114800"/>
            <a:ext cx="71628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Koodak" panose="00000700000000000000" pitchFamily="2" charset="-78"/>
              </a:rPr>
              <a:t>یعنی </a:t>
            </a:r>
            <a:r>
              <a:rPr lang="fa-IR" sz="2400" dirty="0">
                <a:solidFill>
                  <a:schemeClr val="bg1"/>
                </a:solidFill>
                <a:cs typeface="B Koodak" panose="00000700000000000000" pitchFamily="2" charset="-78"/>
              </a:rPr>
              <a:t>به ازای هر 10 مشتری یک نفر از دوستان‌شان جذب محصول ما خواهند شد. این حلقه پایدار نیست</a:t>
            </a:r>
            <a:r>
              <a:rPr lang="fa-IR" sz="2400" dirty="0" smtClean="0">
                <a:solidFill>
                  <a:schemeClr val="bg1"/>
                </a:solidFill>
                <a:cs typeface="B Koodak" panose="00000700000000000000" pitchFamily="2" charset="-78"/>
              </a:rPr>
              <a:t>.</a:t>
            </a:r>
          </a:p>
          <a:p>
            <a:pPr algn="ctr" rtl="1"/>
            <a:endParaRPr lang="fa-IR" sz="2400" dirty="0" smtClean="0">
              <a:solidFill>
                <a:schemeClr val="bg1"/>
              </a:solidFill>
              <a:cs typeface="B Koodak" panose="00000700000000000000" pitchFamily="2" charset="-78"/>
            </a:endParaRPr>
          </a:p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Koodak" panose="00000700000000000000" pitchFamily="2" charset="-78"/>
              </a:rPr>
              <a:t>100 </a:t>
            </a:r>
            <a:r>
              <a:rPr lang="fa-IR" sz="2000" dirty="0">
                <a:solidFill>
                  <a:schemeClr val="bg1"/>
                </a:solidFill>
                <a:cs typeface="B Koodak" panose="00000700000000000000" pitchFamily="2" charset="-78"/>
              </a:rPr>
              <a:t>مشتری 10 مشتری و در نهایت 1 مشتری و موتور رشد از کار خواهد افتاد.</a:t>
            </a:r>
            <a:endParaRPr lang="en-US" sz="2000" dirty="0">
              <a:solidFill>
                <a:schemeClr val="bg1"/>
              </a:solidFill>
              <a:cs typeface="B Koodak" panose="000007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80744" y="2990671"/>
            <a:ext cx="13532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rgbClr val="FFFF00"/>
                </a:solidFill>
              </a:rPr>
              <a:t>0.1</a:t>
            </a:r>
            <a:endParaRPr lang="en-US" sz="7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768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181100" y="0"/>
            <a:ext cx="10325100" cy="688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89305" y="335340"/>
            <a:ext cx="8402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۲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ویروسی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1400" y="381000"/>
            <a:ext cx="9144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14400" y="2286000"/>
            <a:ext cx="7391400" cy="3581400"/>
          </a:xfrm>
          <a:prstGeom prst="roundRect">
            <a:avLst>
              <a:gd name="adj" fmla="val 9133"/>
            </a:avLst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038569" y="2362200"/>
            <a:ext cx="30668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4400" dirty="0">
                <a:solidFill>
                  <a:srgbClr val="FFFF00"/>
                </a:solidFill>
                <a:cs typeface="A Chamran" panose="020B0604020202020204" charset="-78"/>
              </a:rPr>
              <a:t>ضریب ویروسی</a:t>
            </a:r>
            <a:endParaRPr lang="en-US" sz="4400" dirty="0">
              <a:solidFill>
                <a:srgbClr val="FFFF00"/>
              </a:solidFill>
              <a:cs typeface="A Chamran" panose="020B0604020202020204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66800" y="4114800"/>
            <a:ext cx="716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Koodak" panose="00000700000000000000" pitchFamily="2" charset="-78"/>
              </a:rPr>
              <a:t>یعنی </a:t>
            </a:r>
            <a:r>
              <a:rPr lang="fa-IR" sz="2400" dirty="0">
                <a:solidFill>
                  <a:schemeClr val="bg1"/>
                </a:solidFill>
                <a:cs typeface="B Koodak" panose="00000700000000000000" pitchFamily="2" charset="-78"/>
              </a:rPr>
              <a:t>به ازای هر 10 مشتری یک </a:t>
            </a:r>
            <a:r>
              <a:rPr lang="fa-IR" sz="2400" dirty="0" smtClean="0">
                <a:solidFill>
                  <a:schemeClr val="bg1"/>
                </a:solidFill>
                <a:cs typeface="B Koodak" panose="00000700000000000000" pitchFamily="2" charset="-78"/>
              </a:rPr>
              <a:t>۱۱ </a:t>
            </a:r>
            <a:r>
              <a:rPr lang="fa-IR" sz="2400" dirty="0">
                <a:solidFill>
                  <a:schemeClr val="bg1"/>
                </a:solidFill>
                <a:cs typeface="B Koodak" panose="00000700000000000000" pitchFamily="2" charset="-78"/>
              </a:rPr>
              <a:t>از دوستان‌شان جذب محصول ما خواهند شد. این حلقه پایدار </a:t>
            </a:r>
            <a:r>
              <a:rPr lang="fa-IR" sz="2400" dirty="0" smtClean="0">
                <a:solidFill>
                  <a:schemeClr val="bg1"/>
                </a:solidFill>
                <a:cs typeface="B Koodak" panose="00000700000000000000" pitchFamily="2" charset="-78"/>
              </a:rPr>
              <a:t>است.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980744" y="2990671"/>
            <a:ext cx="135325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200" dirty="0" smtClean="0">
                <a:solidFill>
                  <a:srgbClr val="FFFF00"/>
                </a:solidFill>
              </a:rPr>
              <a:t>1.1</a:t>
            </a:r>
            <a:endParaRPr lang="en-US" sz="7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660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181100" y="0"/>
            <a:ext cx="10325100" cy="688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89305" y="335340"/>
            <a:ext cx="8402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۲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ویروسی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1400" y="381000"/>
            <a:ext cx="9144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14400" y="2286000"/>
            <a:ext cx="7391400" cy="3581400"/>
          </a:xfrm>
          <a:prstGeom prst="roundRect">
            <a:avLst>
              <a:gd name="adj" fmla="val 9133"/>
            </a:avLst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993686" y="2362200"/>
            <a:ext cx="315663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6600" dirty="0" smtClean="0">
                <a:solidFill>
                  <a:srgbClr val="FFFF00"/>
                </a:solidFill>
                <a:cs typeface="A Chamran" panose="020B0604020202020204" charset="-78"/>
              </a:rPr>
              <a:t>رشد پایدار</a:t>
            </a:r>
            <a:endParaRPr lang="en-US" sz="6600" dirty="0">
              <a:solidFill>
                <a:srgbClr val="FFFF00"/>
              </a:solidFill>
              <a:cs typeface="A Chamran" panose="020B0604020202020204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676400" y="4045803"/>
            <a:ext cx="571663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chemeClr val="bg1"/>
                </a:solidFill>
                <a:cs typeface="B Yekan" panose="00000400000000000000" pitchFamily="2" charset="-78"/>
              </a:rPr>
              <a:t>ضریب ویروسی &gt; ۱</a:t>
            </a:r>
            <a:endParaRPr lang="en-US" sz="60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02957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181100" y="0"/>
            <a:ext cx="10325100" cy="688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89305" y="335340"/>
            <a:ext cx="8402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۲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ویروسی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1400" y="381000"/>
            <a:ext cx="9144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http://upviral.com/wp-content/uploads/2015/08/viral-coefficien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1905000"/>
            <a:ext cx="7772400" cy="471676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84304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181100" y="0"/>
            <a:ext cx="10325100" cy="688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ne Callout 3 (Border and Accent Bar) 14"/>
          <p:cNvSpPr/>
          <p:nvPr/>
        </p:nvSpPr>
        <p:spPr>
          <a:xfrm>
            <a:off x="2693230" y="5091189"/>
            <a:ext cx="3382881" cy="521732"/>
          </a:xfrm>
          <a:prstGeom prst="accentBorderCallout3">
            <a:avLst>
              <a:gd name="adj1" fmla="val 15878"/>
              <a:gd name="adj2" fmla="val -3902"/>
              <a:gd name="adj3" fmla="val -47332"/>
              <a:gd name="adj4" fmla="val 1500"/>
              <a:gd name="adj5" fmla="val -65258"/>
              <a:gd name="adj6" fmla="val 8945"/>
              <a:gd name="adj7" fmla="val -88158"/>
              <a:gd name="adj8" fmla="val 20913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89305" y="335340"/>
            <a:ext cx="8402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۲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ویروسی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1400" y="381000"/>
            <a:ext cx="9144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14400" y="2286000"/>
            <a:ext cx="7391400" cy="3581400"/>
          </a:xfrm>
          <a:prstGeom prst="roundRect">
            <a:avLst>
              <a:gd name="adj" fmla="val 9133"/>
            </a:avLst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996091" y="2362200"/>
            <a:ext cx="315182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5400" dirty="0" smtClean="0">
                <a:solidFill>
                  <a:srgbClr val="FFFF00"/>
                </a:solidFill>
                <a:cs typeface="A Chamran" panose="020B0604020202020204" charset="-78"/>
              </a:rPr>
              <a:t>نحوه محاسبه</a:t>
            </a:r>
            <a:endParaRPr lang="en-US" sz="5400" dirty="0">
              <a:solidFill>
                <a:srgbClr val="FFFF00"/>
              </a:solidFill>
              <a:cs typeface="A Chamran" panose="020B060402020202020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57400" y="3962400"/>
            <a:ext cx="47227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 </a:t>
            </a:r>
            <a:r>
              <a:rPr lang="en-US" sz="48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</a:t>
            </a:r>
            <a:r>
              <a:rPr lang="en-US" sz="4800" b="1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</a:t>
            </a:r>
            <a:r>
              <a:rPr lang="en-US" sz="48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× </a:t>
            </a:r>
            <a:r>
              <a:rPr lang="en-US" sz="48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conv</a:t>
            </a:r>
            <a:r>
              <a:rPr lang="en-US" sz="4800" b="1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%</a:t>
            </a:r>
            <a:endParaRPr lang="en-US" sz="48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36962" y="3658850"/>
            <a:ext cx="56137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8800" dirty="0">
                <a:solidFill>
                  <a:srgbClr val="FFFF00"/>
                </a:solidFill>
              </a:rPr>
              <a:t>}</a:t>
            </a:r>
            <a:endParaRPr lang="en-US" sz="8800" dirty="0">
              <a:solidFill>
                <a:srgbClr val="FFFF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08619" y="3589521"/>
            <a:ext cx="56137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8800" dirty="0" smtClean="0">
                <a:solidFill>
                  <a:srgbClr val="FFFF00"/>
                </a:solidFill>
              </a:rPr>
              <a:t>{</a:t>
            </a:r>
            <a:endParaRPr lang="en-US" sz="8800" dirty="0">
              <a:solidFill>
                <a:srgbClr val="FFFF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95600" y="5162490"/>
            <a:ext cx="31005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>
                <a:solidFill>
                  <a:schemeClr val="bg1"/>
                </a:solidFill>
                <a:cs typeface="B Yekan" panose="00000400000000000000" pitchFamily="2" charset="-78"/>
              </a:rPr>
              <a:t>تعداد </a:t>
            </a:r>
            <a:r>
              <a:rPr lang="fa-IR" sz="2000" dirty="0" smtClean="0">
                <a:solidFill>
                  <a:schemeClr val="bg1"/>
                </a:solidFill>
                <a:cs typeface="B Yekan" panose="00000400000000000000" pitchFamily="2" charset="-78"/>
              </a:rPr>
              <a:t>دعوتنامه‌های ارسال شده</a:t>
            </a:r>
            <a:endParaRPr lang="en-US" sz="20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16" name="Line Callout 3 (Border and Accent Bar) 15"/>
          <p:cNvSpPr/>
          <p:nvPr/>
        </p:nvSpPr>
        <p:spPr>
          <a:xfrm>
            <a:off x="2743200" y="3429000"/>
            <a:ext cx="3382881" cy="521732"/>
          </a:xfrm>
          <a:prstGeom prst="accentBorderCallout3">
            <a:avLst>
              <a:gd name="adj1" fmla="val 64722"/>
              <a:gd name="adj2" fmla="val 103776"/>
              <a:gd name="adj3" fmla="val 64721"/>
              <a:gd name="adj4" fmla="val 111393"/>
              <a:gd name="adj5" fmla="val 92765"/>
              <a:gd name="adj6" fmla="val 115293"/>
              <a:gd name="adj7" fmla="val 141695"/>
              <a:gd name="adj8" fmla="val 107321"/>
            </a:avLst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750064" y="3505200"/>
            <a:ext cx="33217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solidFill>
                  <a:schemeClr val="bg1"/>
                </a:solidFill>
                <a:cs typeface="B Yekan" panose="00000400000000000000" pitchFamily="2" charset="-78"/>
              </a:rPr>
              <a:t>نرخ پذیرش دعوتنامه‌ها و ثبت نام</a:t>
            </a:r>
            <a:endParaRPr lang="en-US" sz="20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401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42" name="AutoShape 2" descr="https://1356892636.rsc.cdn77.org/wp-content/uploads/2013/05/k-invite_illustration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https://1356892636.rsc.cdn77.org/wp-content/uploads/2013/05/k-invite_illustrations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5845" name="Picture 5" descr="E:\growth\k-invite_illustration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049462"/>
            <a:ext cx="9144000" cy="463899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389305" y="335340"/>
            <a:ext cx="8402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۲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ویروسی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91400" y="381000"/>
            <a:ext cx="9144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181100" y="0"/>
            <a:ext cx="10325100" cy="6883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89305" y="335340"/>
            <a:ext cx="8402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۲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ویروسی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1400" y="381000"/>
            <a:ext cx="9144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914400" y="2286000"/>
            <a:ext cx="7391400" cy="3581400"/>
          </a:xfrm>
          <a:prstGeom prst="roundRect">
            <a:avLst>
              <a:gd name="adj" fmla="val 9133"/>
            </a:avLst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84307" y="2362200"/>
            <a:ext cx="37753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A Chamran" panose="020B0604020202020204" charset="-78"/>
              </a:rPr>
              <a:t>قواعد رشد ویروسی</a:t>
            </a:r>
            <a:endParaRPr lang="en-US" sz="4400" dirty="0">
              <a:solidFill>
                <a:srgbClr val="FFFF00"/>
              </a:solidFill>
              <a:cs typeface="A Chamran" panose="020B0604020202020204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066800" y="3886200"/>
            <a:ext cx="7162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anose="00000700000000000000" pitchFamily="2" charset="-78"/>
              </a:rPr>
              <a:t>تا می‌توانید روی رشد ضریب نفوذ ویروسی خود کار کنید</a:t>
            </a:r>
          </a:p>
          <a:p>
            <a:pPr algn="ctr" rtl="1"/>
            <a:endParaRPr lang="fa-IR" sz="2800" dirty="0">
              <a:solidFill>
                <a:schemeClr val="bg1"/>
              </a:solidFill>
              <a:cs typeface="B Koodak" panose="00000700000000000000" pitchFamily="2" charset="-78"/>
            </a:endParaRPr>
          </a:p>
          <a:p>
            <a:pPr algn="ctr" rtl="1"/>
            <a:r>
              <a:rPr lang="fa-IR" sz="2800" dirty="0">
                <a:solidFill>
                  <a:schemeClr val="bg1"/>
                </a:solidFill>
                <a:cs typeface="B Koodak" panose="00000700000000000000" pitchFamily="2" charset="-78"/>
              </a:rPr>
              <a:t>بهتر است خدمات یا محصولات بسیار ارزان یا رایگان باشند تا مانعی بر سر راه افزایش ضریب ویروسی نباشد</a:t>
            </a:r>
            <a:endParaRPr lang="en-US" sz="2800" dirty="0">
              <a:solidFill>
                <a:schemeClr val="bg1"/>
              </a:solidFill>
              <a:cs typeface="B Koodak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4827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1531203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برای آشنایی با اصول بازاریابی ویروسی </a:t>
            </a:r>
          </a:p>
          <a:p>
            <a:pPr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اسلاید زیر را ببینید</a:t>
            </a:r>
          </a:p>
          <a:p>
            <a:pPr algn="ctr" rtl="1"/>
            <a:endParaRPr lang="fa-IR" sz="1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(روی تصویر کلیک کنید)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32367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72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مطالب مرتبط</a:t>
            </a:r>
            <a:endParaRPr lang="en-US" sz="72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116738" name="Picture 2" descr="‫کنند؟‬‫می‬ ‫سرایت‬&#10; 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2895600"/>
            <a:ext cx="3429000" cy="25744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52746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262742" y="0"/>
            <a:ext cx="1040674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81000"/>
            <a:ext cx="9144000" cy="13716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89305" y="335340"/>
            <a:ext cx="8402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۳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پولی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1400" y="381000"/>
            <a:ext cx="9144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3401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xkadeh\photo-1421882046699-09a0ff4ffb1b.jpg"/>
          <p:cNvPicPr>
            <a:picLocks noChangeAspect="1" noChangeArrowheads="1"/>
          </p:cNvPicPr>
          <p:nvPr/>
        </p:nvPicPr>
        <p:blipFill>
          <a:blip r:embed="rId3" cstate="print"/>
          <a:srcRect l="10536" r="517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>
            <a:off x="-533400" y="762000"/>
            <a:ext cx="3886200" cy="5334000"/>
          </a:xfrm>
          <a:prstGeom prst="roundRect">
            <a:avLst>
              <a:gd name="adj" fmla="val 6286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5823" y="1066800"/>
            <a:ext cx="2185215" cy="2092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اگر در سال</a:t>
            </a:r>
          </a:p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1996</a:t>
            </a:r>
            <a:endParaRPr lang="fa-IR" sz="6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بــــودیـــد.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3579674"/>
            <a:ext cx="335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solidFill>
                  <a:srgbClr val="FFC000"/>
                </a:solidFill>
                <a:cs typeface="B Yekan" pitchFamily="2" charset="-78"/>
              </a:rPr>
              <a:t>و می‌خواستید یک سرویس ایمیل راه‌اندازی کنید</a:t>
            </a:r>
            <a:endParaRPr lang="en-US" sz="3600" dirty="0">
              <a:solidFill>
                <a:srgbClr val="FFC000"/>
              </a:solidFill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638800" y="762000"/>
            <a:ext cx="3886200" cy="5334000"/>
          </a:xfrm>
          <a:prstGeom prst="roundRect">
            <a:avLst>
              <a:gd name="adj" fmla="val 6286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38800" y="1361182"/>
            <a:ext cx="338105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2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خلق یک </a:t>
            </a:r>
          </a:p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ارزش پیشنهادی عالی</a:t>
            </a:r>
            <a:endParaRPr lang="en-US" sz="3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38800" y="3429000"/>
            <a:ext cx="35052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solidFill>
                  <a:srgbClr val="FFC000"/>
                </a:solidFill>
                <a:cs typeface="A  Mitra_3 (MRT)" pitchFamily="2" charset="-78"/>
              </a:rPr>
              <a:t>تحت وب </a:t>
            </a:r>
          </a:p>
          <a:p>
            <a:pPr algn="ctr" rtl="1"/>
            <a:r>
              <a:rPr lang="fa-IR" sz="6600" dirty="0" smtClean="0">
                <a:solidFill>
                  <a:srgbClr val="FFC000"/>
                </a:solidFill>
                <a:cs typeface="A  Mitra_3 (MRT)" pitchFamily="2" charset="-78"/>
              </a:rPr>
              <a:t>مجانی</a:t>
            </a:r>
            <a:endParaRPr lang="en-US" sz="6600" dirty="0">
              <a:solidFill>
                <a:srgbClr val="FFC000"/>
              </a:solidFill>
              <a:cs typeface="A  Mitra_3 (MRT)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262742" y="0"/>
            <a:ext cx="1040674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89305" y="335340"/>
            <a:ext cx="8402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۳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پولی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1400" y="381000"/>
            <a:ext cx="9144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14400" y="2286000"/>
            <a:ext cx="7391400" cy="3581400"/>
          </a:xfrm>
          <a:prstGeom prst="roundRect">
            <a:avLst>
              <a:gd name="adj" fmla="val 9133"/>
            </a:avLst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39713" y="2362200"/>
            <a:ext cx="5264583" cy="24622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fa-IR" sz="4400" dirty="0" smtClean="0">
              <a:solidFill>
                <a:srgbClr val="FFFF00"/>
              </a:solidFill>
              <a:cs typeface="A Chamran" panose="020B0604020202020204" charset="-78"/>
            </a:endParaRPr>
          </a:p>
          <a:p>
            <a:pPr algn="ctr" rtl="1"/>
            <a:r>
              <a:rPr lang="fa-IR" sz="4400" dirty="0">
                <a:solidFill>
                  <a:srgbClr val="FFFF00"/>
                </a:solidFill>
                <a:cs typeface="A Chamran" panose="020B0604020202020204" charset="-78"/>
              </a:rPr>
              <a:t>برای کسب مشتری جدید </a:t>
            </a:r>
            <a:endParaRPr lang="fa-IR" sz="4400" dirty="0" smtClean="0">
              <a:solidFill>
                <a:srgbClr val="FFFF00"/>
              </a:solidFill>
              <a:cs typeface="A Chamran" panose="020B0604020202020204" charset="-78"/>
            </a:endParaRPr>
          </a:p>
          <a:p>
            <a:pPr algn="ctr" rtl="1"/>
            <a:r>
              <a:rPr lang="fa-IR" sz="6600" dirty="0" smtClean="0">
                <a:solidFill>
                  <a:srgbClr val="FFFF00"/>
                </a:solidFill>
                <a:cs typeface="A Chamran" panose="020B0604020202020204" charset="-78"/>
              </a:rPr>
              <a:t>باید </a:t>
            </a:r>
            <a:r>
              <a:rPr lang="fa-IR" sz="6600" dirty="0">
                <a:solidFill>
                  <a:srgbClr val="FFFF00"/>
                </a:solidFill>
                <a:cs typeface="A Chamran" panose="020B0604020202020204" charset="-78"/>
              </a:rPr>
              <a:t>پول خرج </a:t>
            </a:r>
            <a:r>
              <a:rPr lang="fa-IR" sz="6600" dirty="0" smtClean="0">
                <a:solidFill>
                  <a:srgbClr val="FFFF00"/>
                </a:solidFill>
                <a:cs typeface="A Chamran" panose="020B0604020202020204" charset="-78"/>
              </a:rPr>
              <a:t>کرد</a:t>
            </a:r>
            <a:endParaRPr lang="fa-IR" sz="6600" dirty="0"/>
          </a:p>
        </p:txBody>
      </p:sp>
    </p:spTree>
    <p:extLst>
      <p:ext uri="{BB962C8B-B14F-4D97-AF65-F5344CB8AC3E}">
        <p14:creationId xmlns:p14="http://schemas.microsoft.com/office/powerpoint/2010/main" xmlns="" val="138723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262742" y="0"/>
            <a:ext cx="1040674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89305" y="335340"/>
            <a:ext cx="8402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۳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پولی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1400" y="381000"/>
            <a:ext cx="9144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14400" y="2286000"/>
            <a:ext cx="7391400" cy="3581400"/>
          </a:xfrm>
          <a:prstGeom prst="roundRect">
            <a:avLst>
              <a:gd name="adj" fmla="val 9133"/>
            </a:avLst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963762" y="2362200"/>
            <a:ext cx="52164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3600" dirty="0" smtClean="0">
                <a:solidFill>
                  <a:schemeClr val="bg1"/>
                </a:solidFill>
                <a:cs typeface="B Yekan" panose="00000400000000000000" pitchFamily="2" charset="-78"/>
              </a:rPr>
              <a:t>مناسب برای استارتاپ‌هایی که</a:t>
            </a:r>
            <a:endParaRPr lang="en-US" sz="36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66800" y="3922693"/>
            <a:ext cx="7162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>
                <a:solidFill>
                  <a:srgbClr val="FFFF00"/>
                </a:solidFill>
                <a:cs typeface="A Chamran" panose="020B0604020202020204" charset="-78"/>
              </a:rPr>
              <a:t>مشتریان‌شان حاضرند بیشتر از آنچه برای تبلیغات هزینه شده است به شما پول پرداخت کنند</a:t>
            </a:r>
            <a:endParaRPr lang="en-US" sz="3600" dirty="0">
              <a:solidFill>
                <a:srgbClr val="FFFF00"/>
              </a:solidFill>
              <a:cs typeface="A Chamran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8762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262742" y="0"/>
            <a:ext cx="1040674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89305" y="335340"/>
            <a:ext cx="8402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۳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پولی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1400" y="381000"/>
            <a:ext cx="9144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38200" y="3657600"/>
            <a:ext cx="7467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000" dirty="0" smtClean="0">
                <a:solidFill>
                  <a:srgbClr val="FFFF00"/>
                </a:solidFill>
                <a:cs typeface="A Chamran" panose="020B0604020202020204" charset="-78"/>
              </a:rPr>
              <a:t>سنجه‌های حیاتی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62000" y="4953000"/>
            <a:ext cx="3276600" cy="914400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cs typeface="B Yekan" panose="00000400000000000000" pitchFamily="2" charset="-78"/>
              </a:rPr>
              <a:t>هزینه جذب مشتری</a:t>
            </a:r>
            <a:endParaRPr lang="en-US" sz="32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181600" y="4953000"/>
            <a:ext cx="3048000" cy="914400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3200" dirty="0" smtClean="0">
                <a:solidFill>
                  <a:schemeClr val="bg1"/>
                </a:solidFill>
                <a:cs typeface="B Yekan" panose="00000400000000000000" pitchFamily="2" charset="-78"/>
              </a:rPr>
              <a:t>ارزش عمر مشتری</a:t>
            </a:r>
            <a:endParaRPr lang="en-US" sz="32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2057400" y="5943600"/>
            <a:ext cx="762000" cy="838200"/>
          </a:xfrm>
          <a:prstGeom prst="down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10800000">
            <a:off x="6248401" y="5943600"/>
            <a:ext cx="762000" cy="838200"/>
          </a:xfrm>
          <a:prstGeom prst="downArrow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038600" y="4495800"/>
            <a:ext cx="104547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b="1" dirty="0">
                <a:solidFill>
                  <a:srgbClr val="FFFF00"/>
                </a:solidFill>
              </a:rPr>
              <a:t>&gt;</a:t>
            </a:r>
            <a:endParaRPr lang="en-US" sz="11500" b="1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15200" y="4495800"/>
            <a:ext cx="790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CLTV</a:t>
            </a:r>
          </a:p>
        </p:txBody>
      </p:sp>
    </p:spTree>
    <p:extLst>
      <p:ext uri="{BB962C8B-B14F-4D97-AF65-F5344CB8AC3E}">
        <p14:creationId xmlns:p14="http://schemas.microsoft.com/office/powerpoint/2010/main" xmlns="" val="320872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262742" y="0"/>
            <a:ext cx="1040674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89305" y="335340"/>
            <a:ext cx="8402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۳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پولی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1400" y="381000"/>
            <a:ext cx="9144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14400" y="2286000"/>
            <a:ext cx="7391400" cy="3581400"/>
          </a:xfrm>
          <a:prstGeom prst="roundRect">
            <a:avLst>
              <a:gd name="adj" fmla="val 9133"/>
            </a:avLst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53798" y="2362200"/>
            <a:ext cx="303640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A Chamran" panose="020B0604020202020204" charset="-78"/>
              </a:rPr>
              <a:t>قواعد رشد پولی</a:t>
            </a:r>
            <a:endParaRPr lang="en-US" sz="4400" dirty="0">
              <a:solidFill>
                <a:srgbClr val="FFFF00"/>
              </a:solidFill>
              <a:cs typeface="A Chamran" panose="020B0604020202020204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66800" y="3505200"/>
            <a:ext cx="7162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anose="00000700000000000000" pitchFamily="2" charset="-78"/>
              </a:rPr>
              <a:t>افزایش </a:t>
            </a:r>
            <a:r>
              <a:rPr lang="fa-IR" sz="2800" dirty="0">
                <a:solidFill>
                  <a:schemeClr val="bg1"/>
                </a:solidFill>
                <a:cs typeface="B Koodak" panose="00000700000000000000" pitchFamily="2" charset="-78"/>
              </a:rPr>
              <a:t>درآمد حاصل از هر </a:t>
            </a:r>
            <a:r>
              <a:rPr lang="fa-IR" sz="2800" dirty="0" smtClean="0">
                <a:solidFill>
                  <a:schemeClr val="bg1"/>
                </a:solidFill>
                <a:cs typeface="B Koodak" panose="00000700000000000000" pitchFamily="2" charset="-78"/>
              </a:rPr>
              <a:t>مشتری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anose="00000700000000000000" pitchFamily="2" charset="-78"/>
              </a:rPr>
              <a:t>یا </a:t>
            </a:r>
            <a:r>
              <a:rPr lang="fa-IR" sz="2800" dirty="0">
                <a:solidFill>
                  <a:schemeClr val="bg1"/>
                </a:solidFill>
                <a:cs typeface="B Koodak" panose="00000700000000000000" pitchFamily="2" charset="-78"/>
              </a:rPr>
              <a:t>کاهش هزینه جذب مشتری </a:t>
            </a:r>
            <a:r>
              <a:rPr lang="fa-IR" sz="2800" dirty="0" smtClean="0">
                <a:solidFill>
                  <a:schemeClr val="bg1"/>
                </a:solidFill>
                <a:cs typeface="B Koodak" panose="00000700000000000000" pitchFamily="2" charset="-78"/>
              </a:rPr>
              <a:t>جدید</a:t>
            </a:r>
          </a:p>
          <a:p>
            <a:pPr algn="ctr" rtl="1"/>
            <a:endParaRPr lang="fa-IR" sz="2800" dirty="0">
              <a:solidFill>
                <a:schemeClr val="bg1"/>
              </a:solidFill>
              <a:cs typeface="B Koodak" panose="00000700000000000000" pitchFamily="2" charset="-78"/>
            </a:endParaRP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anose="00000700000000000000" pitchFamily="2" charset="-78"/>
              </a:rPr>
              <a:t>هزینه جذب مشتری جدید باید از سود درآمد مشتری قدیمی باشد</a:t>
            </a:r>
            <a:endParaRPr lang="fa-IR" sz="2800" dirty="0">
              <a:solidFill>
                <a:schemeClr val="bg1"/>
              </a:solidFill>
              <a:cs typeface="B Koodak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531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262742" y="0"/>
            <a:ext cx="1040674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89305" y="335340"/>
            <a:ext cx="8402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۳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پولی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1400" y="381000"/>
            <a:ext cx="9144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14400" y="1828800"/>
            <a:ext cx="7391400" cy="4876800"/>
          </a:xfrm>
          <a:prstGeom prst="roundRect">
            <a:avLst>
              <a:gd name="adj" fmla="val 9133"/>
            </a:avLst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5069" y="3134380"/>
            <a:ext cx="25683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2800" dirty="0" smtClean="0">
                <a:solidFill>
                  <a:srgbClr val="FFFF00"/>
                </a:solidFill>
                <a:cs typeface="A Chamran" panose="020B0604020202020204" charset="-78"/>
              </a:rPr>
              <a:t>هزینه جذب مشتری</a:t>
            </a:r>
            <a:endParaRPr lang="en-US" sz="2800" dirty="0">
              <a:solidFill>
                <a:srgbClr val="FFFF00"/>
              </a:solidFill>
              <a:cs typeface="A Chamran" panose="020B0604020202020204" charset="-7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219200" y="2900065"/>
            <a:ext cx="1729331" cy="914400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en-US" sz="4800" dirty="0" smtClean="0">
                <a:solidFill>
                  <a:schemeClr val="bg1"/>
                </a:solidFill>
                <a:cs typeface="B Yekan" panose="00000400000000000000" pitchFamily="2" charset="-78"/>
              </a:rPr>
              <a:t>100 $</a:t>
            </a:r>
            <a:endParaRPr lang="en-US" sz="48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962400" y="2900065"/>
            <a:ext cx="1597260" cy="914400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cs typeface="B Yekan" panose="00000400000000000000" pitchFamily="2" charset="-78"/>
              </a:rPr>
              <a:t>1 $</a:t>
            </a:r>
            <a:endParaRPr lang="en-US" sz="48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63618" y="2362200"/>
            <a:ext cx="14029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>
                <a:solidFill>
                  <a:schemeClr val="bg1"/>
                </a:solidFill>
                <a:cs typeface="B Yekan" panose="00000400000000000000" pitchFamily="2" charset="-78"/>
              </a:rPr>
              <a:t>شرکت </a:t>
            </a:r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الف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23869" y="2366665"/>
            <a:ext cx="1237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>
                <a:solidFill>
                  <a:schemeClr val="bg1"/>
                </a:solidFill>
                <a:cs typeface="B Yekan" panose="00000400000000000000" pitchFamily="2" charset="-78"/>
              </a:rPr>
              <a:t>شرکت ب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0" y="2595265"/>
            <a:ext cx="84350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8800" b="1" dirty="0">
                <a:solidFill>
                  <a:srgbClr val="FFFF00"/>
                </a:solidFill>
              </a:rPr>
              <a:t>&lt;</a:t>
            </a:r>
            <a:endParaRPr lang="en-US" sz="8800" b="1" dirty="0">
              <a:solidFill>
                <a:srgbClr val="FFFF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05623" y="2819400"/>
            <a:ext cx="5841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CPA</a:t>
            </a:r>
          </a:p>
        </p:txBody>
      </p:sp>
    </p:spTree>
    <p:extLst>
      <p:ext uri="{BB962C8B-B14F-4D97-AF65-F5344CB8AC3E}">
        <p14:creationId xmlns:p14="http://schemas.microsoft.com/office/powerpoint/2010/main" xmlns="" val="106607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262742" y="0"/>
            <a:ext cx="1040674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89305" y="335340"/>
            <a:ext cx="8402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۳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پولی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1400" y="381000"/>
            <a:ext cx="9144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14400" y="1828800"/>
            <a:ext cx="7391400" cy="4876800"/>
          </a:xfrm>
          <a:prstGeom prst="roundRect">
            <a:avLst>
              <a:gd name="adj" fmla="val 9133"/>
            </a:avLst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5069" y="3134380"/>
            <a:ext cx="25683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2800" dirty="0" smtClean="0">
                <a:solidFill>
                  <a:srgbClr val="FFFF00"/>
                </a:solidFill>
                <a:cs typeface="A Chamran" panose="020B0604020202020204" charset="-78"/>
              </a:rPr>
              <a:t>هزینه جذب مشتری</a:t>
            </a:r>
            <a:endParaRPr lang="en-US" sz="2800" dirty="0">
              <a:solidFill>
                <a:srgbClr val="FFFF00"/>
              </a:solidFill>
              <a:cs typeface="A Chamran" panose="020B0604020202020204" charset="-7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219200" y="2900065"/>
            <a:ext cx="1729331" cy="914400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en-US" sz="4800" dirty="0" smtClean="0">
                <a:solidFill>
                  <a:schemeClr val="bg1"/>
                </a:solidFill>
                <a:cs typeface="B Yekan" panose="00000400000000000000" pitchFamily="2" charset="-78"/>
              </a:rPr>
              <a:t>100 $</a:t>
            </a:r>
            <a:endParaRPr lang="en-US" sz="48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962400" y="2900065"/>
            <a:ext cx="1597260" cy="914400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cs typeface="B Yekan" panose="00000400000000000000" pitchFamily="2" charset="-78"/>
              </a:rPr>
              <a:t>1 $</a:t>
            </a:r>
            <a:endParaRPr lang="en-US" sz="48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63618" y="2362200"/>
            <a:ext cx="14029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>
                <a:solidFill>
                  <a:schemeClr val="bg1"/>
                </a:solidFill>
                <a:cs typeface="B Yekan" panose="00000400000000000000" pitchFamily="2" charset="-78"/>
              </a:rPr>
              <a:t>شرکت </a:t>
            </a:r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الف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23869" y="2366665"/>
            <a:ext cx="1237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>
                <a:solidFill>
                  <a:schemeClr val="bg1"/>
                </a:solidFill>
                <a:cs typeface="B Yekan" panose="00000400000000000000" pitchFamily="2" charset="-78"/>
              </a:rPr>
              <a:t>شرکت ب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0" y="2595265"/>
            <a:ext cx="84350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8800" b="1" dirty="0">
                <a:solidFill>
                  <a:srgbClr val="FFFF00"/>
                </a:solidFill>
              </a:rPr>
              <a:t>&lt;</a:t>
            </a:r>
            <a:endParaRPr lang="en-US" sz="8800" b="1" dirty="0">
              <a:solidFill>
                <a:srgbClr val="FFFF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219200" y="4114800"/>
            <a:ext cx="1668159" cy="914400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en-US" sz="4800" dirty="0" smtClean="0">
                <a:solidFill>
                  <a:schemeClr val="bg1"/>
                </a:solidFill>
                <a:cs typeface="B Yekan" panose="00000400000000000000" pitchFamily="2" charset="-78"/>
              </a:rPr>
              <a:t>120 $</a:t>
            </a:r>
            <a:endParaRPr lang="en-US" sz="48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962400" y="4114800"/>
            <a:ext cx="1597260" cy="914400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cs typeface="B Yekan" panose="00000400000000000000" pitchFamily="2" charset="-78"/>
              </a:rPr>
              <a:t>2</a:t>
            </a:r>
            <a:r>
              <a:rPr lang="en-US" sz="4800" dirty="0" smtClean="0">
                <a:solidFill>
                  <a:schemeClr val="bg1"/>
                </a:solidFill>
                <a:cs typeface="B Yekan" panose="00000400000000000000" pitchFamily="2" charset="-78"/>
              </a:rPr>
              <a:t> $</a:t>
            </a:r>
            <a:endParaRPr lang="en-US" sz="48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48000" y="3810000"/>
            <a:ext cx="84350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8800" b="1" dirty="0">
                <a:solidFill>
                  <a:srgbClr val="FFFF00"/>
                </a:solidFill>
              </a:rPr>
              <a:t>&lt;</a:t>
            </a:r>
            <a:endParaRPr lang="en-US" sz="8800" b="1" dirty="0">
              <a:solidFill>
                <a:srgbClr val="FFFF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85199" y="4239399"/>
            <a:ext cx="23920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2800" dirty="0" smtClean="0">
                <a:solidFill>
                  <a:srgbClr val="FFFF00"/>
                </a:solidFill>
                <a:cs typeface="A Chamran" panose="020B0604020202020204" charset="-78"/>
              </a:rPr>
              <a:t>ارزش عمر مشتری</a:t>
            </a:r>
            <a:endParaRPr lang="en-US" sz="2800" dirty="0">
              <a:solidFill>
                <a:srgbClr val="FFFF00"/>
              </a:solidFill>
              <a:cs typeface="A Chamran" panose="020B0604020202020204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705623" y="2819400"/>
            <a:ext cx="5841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CPA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715000" y="3962400"/>
            <a:ext cx="680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CLTV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207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262742" y="0"/>
            <a:ext cx="10406742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89305" y="335340"/>
            <a:ext cx="84029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 Mitra_3 (MRT)" pitchFamily="2" charset="-78"/>
              </a:rPr>
              <a:t>۳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 Mitra_3 (MRT)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پولی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91400" y="381000"/>
            <a:ext cx="914400" cy="13716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914400" y="1828800"/>
            <a:ext cx="7391400" cy="4876800"/>
          </a:xfrm>
          <a:prstGeom prst="roundRect">
            <a:avLst>
              <a:gd name="adj" fmla="val 9133"/>
            </a:avLst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2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85069" y="3134380"/>
            <a:ext cx="25683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2800" dirty="0" smtClean="0">
                <a:solidFill>
                  <a:srgbClr val="FFFF00"/>
                </a:solidFill>
                <a:cs typeface="A Chamran" panose="020B0604020202020204" charset="-78"/>
              </a:rPr>
              <a:t>هزینه جذب مشتری</a:t>
            </a:r>
            <a:endParaRPr lang="en-US" sz="2800" dirty="0">
              <a:solidFill>
                <a:srgbClr val="FFFF00"/>
              </a:solidFill>
              <a:cs typeface="A Chamran" panose="020B0604020202020204" charset="-7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219200" y="2900065"/>
            <a:ext cx="1729331" cy="914400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en-US" sz="4800" dirty="0" smtClean="0">
                <a:solidFill>
                  <a:schemeClr val="bg1"/>
                </a:solidFill>
                <a:cs typeface="B Yekan" panose="00000400000000000000" pitchFamily="2" charset="-78"/>
              </a:rPr>
              <a:t>100 $</a:t>
            </a:r>
            <a:endParaRPr lang="en-US" sz="48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962400" y="2900065"/>
            <a:ext cx="1597260" cy="914400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cs typeface="B Yekan" panose="00000400000000000000" pitchFamily="2" charset="-78"/>
              </a:rPr>
              <a:t>1 $</a:t>
            </a:r>
            <a:endParaRPr lang="en-US" sz="48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063618" y="2362200"/>
            <a:ext cx="14029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>
                <a:solidFill>
                  <a:schemeClr val="bg1"/>
                </a:solidFill>
                <a:cs typeface="B Yekan" panose="00000400000000000000" pitchFamily="2" charset="-78"/>
              </a:rPr>
              <a:t>شرکت </a:t>
            </a:r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الف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23869" y="2366665"/>
            <a:ext cx="1237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>
                <a:solidFill>
                  <a:schemeClr val="bg1"/>
                </a:solidFill>
                <a:cs typeface="B Yekan" panose="00000400000000000000" pitchFamily="2" charset="-78"/>
              </a:rPr>
              <a:t>شرکت ب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0" y="2595265"/>
            <a:ext cx="84350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8800" b="1" dirty="0">
                <a:solidFill>
                  <a:srgbClr val="FFFF00"/>
                </a:solidFill>
              </a:rPr>
              <a:t>&lt;</a:t>
            </a:r>
            <a:endParaRPr lang="en-US" sz="8800" b="1" dirty="0">
              <a:solidFill>
                <a:srgbClr val="FFFF00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219200" y="4114800"/>
            <a:ext cx="1668159" cy="914400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en-US" sz="4800" dirty="0" smtClean="0">
                <a:solidFill>
                  <a:schemeClr val="bg1"/>
                </a:solidFill>
                <a:cs typeface="B Yekan" panose="00000400000000000000" pitchFamily="2" charset="-78"/>
              </a:rPr>
              <a:t>120 $</a:t>
            </a:r>
            <a:endParaRPr lang="en-US" sz="48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962400" y="4114800"/>
            <a:ext cx="1597260" cy="914400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bg1"/>
                </a:solidFill>
                <a:cs typeface="B Yekan" panose="00000400000000000000" pitchFamily="2" charset="-78"/>
              </a:rPr>
              <a:t>2</a:t>
            </a:r>
            <a:r>
              <a:rPr lang="en-US" sz="4800" dirty="0" smtClean="0">
                <a:solidFill>
                  <a:schemeClr val="bg1"/>
                </a:solidFill>
                <a:cs typeface="B Yekan" panose="00000400000000000000" pitchFamily="2" charset="-78"/>
              </a:rPr>
              <a:t> $</a:t>
            </a:r>
            <a:endParaRPr lang="en-US" sz="48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48000" y="3810000"/>
            <a:ext cx="84350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8800" b="1" dirty="0">
                <a:solidFill>
                  <a:srgbClr val="FFFF00"/>
                </a:solidFill>
              </a:rPr>
              <a:t>&lt;</a:t>
            </a:r>
            <a:endParaRPr lang="en-US" sz="8800" b="1" dirty="0">
              <a:solidFill>
                <a:srgbClr val="FFFF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685199" y="4239399"/>
            <a:ext cx="23920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2800" dirty="0" smtClean="0">
                <a:solidFill>
                  <a:srgbClr val="FFFF00"/>
                </a:solidFill>
                <a:cs typeface="A Chamran" panose="020B0604020202020204" charset="-78"/>
              </a:rPr>
              <a:t>ارزش عمر مشتری</a:t>
            </a:r>
            <a:endParaRPr lang="en-US" sz="2800" dirty="0">
              <a:solidFill>
                <a:srgbClr val="FFFF00"/>
              </a:solidFill>
              <a:cs typeface="A Chamran" panose="020B0604020202020204" charset="-78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1219200" y="5259050"/>
            <a:ext cx="1668159" cy="914400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1"/>
            <a:r>
              <a:rPr lang="en-US" sz="4800" dirty="0" smtClean="0">
                <a:solidFill>
                  <a:schemeClr val="bg1"/>
                </a:solidFill>
                <a:cs typeface="B Yekan" panose="00000400000000000000" pitchFamily="2" charset="-78"/>
              </a:rPr>
              <a:t>1.2</a:t>
            </a:r>
            <a:endParaRPr lang="en-US" sz="48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962400" y="5259050"/>
            <a:ext cx="1597260" cy="914400"/>
          </a:xfrm>
          <a:prstGeom prst="roundRect">
            <a:avLst/>
          </a:prstGeom>
          <a:noFill/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cs typeface="B Yekan" panose="00000400000000000000" pitchFamily="2" charset="-78"/>
              </a:rPr>
              <a:t>2</a:t>
            </a:r>
            <a:endParaRPr lang="en-US" sz="48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048000" y="4954250"/>
            <a:ext cx="74732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800" b="1" dirty="0">
                <a:solidFill>
                  <a:srgbClr val="FFFF00"/>
                </a:solidFill>
              </a:rPr>
              <a:t>&lt;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085950" y="5383649"/>
            <a:ext cx="15905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2800" dirty="0" smtClean="0">
                <a:solidFill>
                  <a:srgbClr val="FFFF00"/>
                </a:solidFill>
                <a:cs typeface="A Chamran" panose="020B0604020202020204" charset="-78"/>
              </a:rPr>
              <a:t>ضریب رشد</a:t>
            </a:r>
            <a:endParaRPr lang="en-US" sz="2800" dirty="0">
              <a:solidFill>
                <a:srgbClr val="FFFF00"/>
              </a:solidFill>
              <a:cs typeface="A Chamran" panose="020B0604020202020204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705623" y="2819400"/>
            <a:ext cx="5841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CPA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715000" y="3962400"/>
            <a:ext cx="6804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CLTV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36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axkadeh\photo-1457364847821-58861bbda116.jpg"/>
          <p:cNvPicPr>
            <a:picLocks noChangeAspect="1" noChangeArrowheads="1"/>
          </p:cNvPicPr>
          <p:nvPr/>
        </p:nvPicPr>
        <p:blipFill>
          <a:blip r:embed="rId2" cstate="print"/>
          <a:srcRect l="12088"/>
          <a:stretch>
            <a:fillRect/>
          </a:stretch>
        </p:blipFill>
        <p:spPr bwMode="auto">
          <a:xfrm>
            <a:off x="0" y="-76200"/>
            <a:ext cx="9144000" cy="69342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9906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برای استارتاپ‌ها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62601" y="2425542"/>
            <a:ext cx="1676400" cy="8382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3200" dirty="0" smtClean="0">
                <a:solidFill>
                  <a:schemeClr val="bg1"/>
                </a:solidFill>
                <a:cs typeface="B Yekan" panose="00000400000000000000" pitchFamily="2" charset="-78"/>
              </a:rPr>
              <a:t>چسبنده</a:t>
            </a:r>
            <a:endParaRPr lang="en-US" sz="32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" y="-152400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3 </a:t>
            </a:r>
            <a:endParaRPr lang="en-US" sz="9600" dirty="0"/>
          </a:p>
        </p:txBody>
      </p:sp>
      <p:sp>
        <p:nvSpPr>
          <p:cNvPr id="10" name="Rectangle 9"/>
          <p:cNvSpPr/>
          <p:nvPr/>
        </p:nvSpPr>
        <p:spPr>
          <a:xfrm>
            <a:off x="3657601" y="2425542"/>
            <a:ext cx="1676400" cy="8382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3200" dirty="0" smtClean="0">
                <a:solidFill>
                  <a:schemeClr val="bg1"/>
                </a:solidFill>
                <a:cs typeface="B Yekan" panose="00000400000000000000" pitchFamily="2" charset="-78"/>
              </a:rPr>
              <a:t>ویروسی</a:t>
            </a:r>
            <a:endParaRPr lang="en-US" sz="32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52601" y="2425542"/>
            <a:ext cx="1676400" cy="8382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3200" dirty="0" smtClean="0">
                <a:solidFill>
                  <a:schemeClr val="bg1"/>
                </a:solidFill>
                <a:cs typeface="B Yekan" panose="00000400000000000000" pitchFamily="2" charset="-78"/>
              </a:rPr>
              <a:t>پولی</a:t>
            </a:r>
            <a:endParaRPr lang="en-US" sz="32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2755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axkadeh\photo-1457364847821-58861bbda116.jpg"/>
          <p:cNvPicPr>
            <a:picLocks noChangeAspect="1" noChangeArrowheads="1"/>
          </p:cNvPicPr>
          <p:nvPr/>
        </p:nvPicPr>
        <p:blipFill>
          <a:blip r:embed="rId2" cstate="print"/>
          <a:srcRect l="12088"/>
          <a:stretch>
            <a:fillRect/>
          </a:stretch>
        </p:blipFill>
        <p:spPr bwMode="auto">
          <a:xfrm>
            <a:off x="0" y="-76200"/>
            <a:ext cx="9144000" cy="69342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9906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موتور رشد برای استارتاپ‌ها</a:t>
            </a:r>
            <a:endParaRPr lang="en-US" sz="6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562601" y="2425542"/>
            <a:ext cx="1676400" cy="8382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3200" dirty="0" smtClean="0">
                <a:solidFill>
                  <a:schemeClr val="bg1"/>
                </a:solidFill>
                <a:cs typeface="B Yekan" panose="00000400000000000000" pitchFamily="2" charset="-78"/>
              </a:rPr>
              <a:t>چسبنده</a:t>
            </a:r>
            <a:endParaRPr lang="en-US" sz="32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" y="-152400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3 </a:t>
            </a:r>
            <a:endParaRPr lang="en-US" sz="9600" dirty="0"/>
          </a:p>
        </p:txBody>
      </p:sp>
      <p:sp>
        <p:nvSpPr>
          <p:cNvPr id="10" name="Rectangle 9"/>
          <p:cNvSpPr/>
          <p:nvPr/>
        </p:nvSpPr>
        <p:spPr>
          <a:xfrm>
            <a:off x="3657601" y="2425542"/>
            <a:ext cx="1676400" cy="8382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3200" dirty="0" smtClean="0">
                <a:solidFill>
                  <a:schemeClr val="bg1"/>
                </a:solidFill>
                <a:cs typeface="B Yekan" panose="00000400000000000000" pitchFamily="2" charset="-78"/>
              </a:rPr>
              <a:t>ویروسی</a:t>
            </a:r>
            <a:endParaRPr lang="en-US" sz="32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52601" y="2425542"/>
            <a:ext cx="1676400" cy="838200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a-IR" sz="3200" dirty="0" smtClean="0">
                <a:solidFill>
                  <a:schemeClr val="bg1"/>
                </a:solidFill>
                <a:cs typeface="B Yekan" panose="00000400000000000000" pitchFamily="2" charset="-78"/>
              </a:rPr>
              <a:t>پولی</a:t>
            </a:r>
            <a:endParaRPr lang="en-US" sz="32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0" y="4000381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rgbClr val="FFFF00"/>
                </a:solidFill>
                <a:cs typeface="B Yekan" panose="00000400000000000000" pitchFamily="2" charset="-78"/>
              </a:rPr>
              <a:t>بعضی مدل‌های کسب و کار ذاتا باید مدل رشد خاصی داشته باشند</a:t>
            </a:r>
            <a:endParaRPr lang="en-US" sz="28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4760893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rgbClr val="FFFF00"/>
                </a:solidFill>
                <a:cs typeface="B Yekan" panose="00000400000000000000" pitchFamily="2" charset="-78"/>
              </a:rPr>
              <a:t>کسب و کارهای جاافتاده می‌توانند به طور همزمان از چند مدل رشد استفاده کنند</a:t>
            </a:r>
            <a:endParaRPr lang="en-US" sz="28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19794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axkadeh\photo-1457364847821-58861bbda116.jpg"/>
          <p:cNvPicPr>
            <a:picLocks noChangeAspect="1" noChangeArrowheads="1"/>
          </p:cNvPicPr>
          <p:nvPr/>
        </p:nvPicPr>
        <p:blipFill>
          <a:blip r:embed="rId2" cstate="print"/>
          <a:srcRect l="12088"/>
          <a:stretch>
            <a:fillRect/>
          </a:stretch>
        </p:blipFill>
        <p:spPr bwMode="auto">
          <a:xfrm>
            <a:off x="0" y="-76200"/>
            <a:ext cx="9144000" cy="69342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" y="-152400"/>
            <a:ext cx="914400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28700" dirty="0" smtClean="0">
                <a:ln w="18415" cmpd="sng">
                  <a:noFill/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ولی</a:t>
            </a:r>
            <a:endParaRPr lang="en-US" sz="28700" dirty="0">
              <a:ln w="18415" cmpd="sng">
                <a:noFill/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10587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smtClean="0">
                <a:solidFill>
                  <a:schemeClr val="bg1"/>
                </a:solidFill>
                <a:cs typeface="B Yekan" panose="00000400000000000000" pitchFamily="2" charset="-78"/>
              </a:rPr>
              <a:t>استارتاپ‌های </a:t>
            </a:r>
            <a:r>
              <a:rPr lang="fa-IR" sz="3600" dirty="0">
                <a:solidFill>
                  <a:schemeClr val="bg1"/>
                </a:solidFill>
                <a:cs typeface="B Yekan" panose="00000400000000000000" pitchFamily="2" charset="-78"/>
              </a:rPr>
              <a:t>موفق معمولا روی یکی از موتورهای رشد تمرکز می </a:t>
            </a:r>
            <a:r>
              <a:rPr lang="fa-IR" sz="3600" dirty="0" smtClean="0">
                <a:solidFill>
                  <a:schemeClr val="bg1"/>
                </a:solidFill>
                <a:cs typeface="B Yekan" panose="00000400000000000000" pitchFamily="2" charset="-78"/>
              </a:rPr>
              <a:t>کنند</a:t>
            </a:r>
            <a:endParaRPr lang="en-US" sz="36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689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xkadeh\photo-1421882046699-09a0ff4ffb1b.jpg"/>
          <p:cNvPicPr>
            <a:picLocks noChangeAspect="1" noChangeArrowheads="1"/>
          </p:cNvPicPr>
          <p:nvPr/>
        </p:nvPicPr>
        <p:blipFill>
          <a:blip r:embed="rId3" cstate="print"/>
          <a:srcRect l="10536" r="517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>
            <a:off x="-533400" y="762000"/>
            <a:ext cx="3886200" cy="5334000"/>
          </a:xfrm>
          <a:prstGeom prst="roundRect">
            <a:avLst>
              <a:gd name="adj" fmla="val 6286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638800" y="762000"/>
            <a:ext cx="3886200" cy="5334000"/>
          </a:xfrm>
          <a:prstGeom prst="roundRect">
            <a:avLst>
              <a:gd name="adj" fmla="val 6286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38800" y="1361182"/>
            <a:ext cx="338105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2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خلق یک </a:t>
            </a:r>
          </a:p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ارزش پیشنهادی عالی</a:t>
            </a:r>
            <a:endParaRPr lang="en-US" sz="3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38800" y="3429000"/>
            <a:ext cx="35052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solidFill>
                  <a:srgbClr val="FFC000"/>
                </a:solidFill>
                <a:cs typeface="A  Mitra_3 (MRT)" pitchFamily="2" charset="-78"/>
              </a:rPr>
              <a:t>تحت وب </a:t>
            </a:r>
          </a:p>
          <a:p>
            <a:pPr algn="ctr" rtl="1"/>
            <a:r>
              <a:rPr lang="fa-IR" sz="6600" dirty="0" smtClean="0">
                <a:solidFill>
                  <a:srgbClr val="FFC000"/>
                </a:solidFill>
                <a:cs typeface="A  Mitra_3 (MRT)" pitchFamily="2" charset="-78"/>
              </a:rPr>
              <a:t>مجانی</a:t>
            </a:r>
            <a:endParaRPr lang="en-US" sz="6600" dirty="0">
              <a:solidFill>
                <a:srgbClr val="FFC000"/>
              </a:solidFill>
              <a:cs typeface="A  Mitra_3 (MRT)" pitchFamily="2" charset="-78"/>
            </a:endParaRPr>
          </a:p>
        </p:txBody>
      </p:sp>
      <p:pic>
        <p:nvPicPr>
          <p:cNvPr id="11" name="Picture 2" descr="http://www.userlogos.org/files/logos/energiesgraphiques/hotmail%20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685800" y="1143000"/>
            <a:ext cx="4368800" cy="3276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axkadeh\photo-1457364847821-58861bbda116.jpg"/>
          <p:cNvPicPr>
            <a:picLocks noChangeAspect="1" noChangeArrowheads="1"/>
          </p:cNvPicPr>
          <p:nvPr/>
        </p:nvPicPr>
        <p:blipFill>
          <a:blip r:embed="rId2" cstate="print"/>
          <a:srcRect l="12088"/>
          <a:stretch>
            <a:fillRect/>
          </a:stretch>
        </p:blipFill>
        <p:spPr bwMode="auto">
          <a:xfrm>
            <a:off x="0" y="-76200"/>
            <a:ext cx="9144000" cy="69342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" y="-152400"/>
            <a:ext cx="914400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28700" dirty="0" smtClean="0">
                <a:ln w="18415" cmpd="sng">
                  <a:noFill/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و</a:t>
            </a:r>
            <a:endParaRPr lang="en-US" sz="28700" dirty="0">
              <a:ln w="18415" cmpd="sng">
                <a:noFill/>
                <a:prstDash val="solid"/>
              </a:ln>
              <a:solidFill>
                <a:srgbClr val="FFFF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36227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solidFill>
                  <a:schemeClr val="bg1"/>
                </a:solidFill>
                <a:cs typeface="B Yekan" panose="00000400000000000000" pitchFamily="2" charset="-78"/>
              </a:rPr>
              <a:t>اولویت </a:t>
            </a:r>
            <a:r>
              <a:rPr lang="fa-IR" sz="3600" dirty="0">
                <a:solidFill>
                  <a:schemeClr val="bg1"/>
                </a:solidFill>
                <a:cs typeface="B Yekan" panose="00000400000000000000" pitchFamily="2" charset="-78"/>
              </a:rPr>
              <a:t>کار یک استارتاپ را میزان تاثیرگذاری روی بهبود سنجه‌های موتور رشد مشخص می </a:t>
            </a:r>
            <a:r>
              <a:rPr lang="fa-IR" sz="3600" dirty="0" smtClean="0">
                <a:solidFill>
                  <a:schemeClr val="bg1"/>
                </a:solidFill>
                <a:cs typeface="B Yekan" panose="00000400000000000000" pitchFamily="2" charset="-78"/>
              </a:rPr>
              <a:t>کند</a:t>
            </a:r>
            <a:endParaRPr lang="en-US" sz="36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81265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axkadeh\photo-1457364847821-58861bbda116.jpg"/>
          <p:cNvPicPr>
            <a:picLocks noChangeAspect="1" noChangeArrowheads="1"/>
          </p:cNvPicPr>
          <p:nvPr/>
        </p:nvPicPr>
        <p:blipFill>
          <a:blip r:embed="rId2" cstate="print"/>
          <a:srcRect l="12088"/>
          <a:stretch>
            <a:fillRect/>
          </a:stretch>
        </p:blipFill>
        <p:spPr bwMode="auto">
          <a:xfrm>
            <a:off x="0" y="-76200"/>
            <a:ext cx="9144000" cy="69342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" y="17127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7200" dirty="0" smtClean="0">
                <a:ln w="18415" cmpd="sng">
                  <a:noFill/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مثال</a:t>
            </a:r>
            <a:r>
              <a:rPr lang="fa-IR" sz="7200" dirty="0">
                <a:ln w="18415" cmpd="sng">
                  <a:noFill/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: کدام بهتر است؟</a:t>
            </a:r>
            <a:endParaRPr lang="en-US" sz="7200" dirty="0">
              <a:ln w="18415" cmpd="sng">
                <a:noFill/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11849197"/>
              </p:ext>
            </p:extLst>
          </p:nvPr>
        </p:nvGraphicFramePr>
        <p:xfrm>
          <a:off x="1219200" y="1905000"/>
          <a:ext cx="6705600" cy="4053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52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352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352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sz="3200" dirty="0" smtClean="0">
                          <a:cs typeface="B Yekan" panose="00000400000000000000" pitchFamily="2" charset="-78"/>
                        </a:rPr>
                        <a:t>شرکت ب</a:t>
                      </a:r>
                      <a:endParaRPr lang="en-US" sz="3200" dirty="0">
                        <a:cs typeface="B Yeka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3200" dirty="0" smtClean="0">
                          <a:cs typeface="B Yekan" panose="00000400000000000000" pitchFamily="2" charset="-78"/>
                        </a:rPr>
                        <a:t>شرکت</a:t>
                      </a:r>
                      <a:r>
                        <a:rPr lang="fa-IR" sz="3200" baseline="0" dirty="0" smtClean="0">
                          <a:cs typeface="B Yekan" panose="00000400000000000000" pitchFamily="2" charset="-78"/>
                        </a:rPr>
                        <a:t> الف</a:t>
                      </a:r>
                      <a:endParaRPr lang="en-US" sz="3200" dirty="0">
                        <a:cs typeface="B Yeka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3200" dirty="0" smtClean="0">
                          <a:cs typeface="B Yekan" panose="00000400000000000000" pitchFamily="2" charset="-78"/>
                        </a:rPr>
                        <a:t>نرخ رشد</a:t>
                      </a:r>
                      <a:endParaRPr lang="en-US" sz="3200" dirty="0">
                        <a:cs typeface="B Yeka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sz="3200" dirty="0" smtClean="0">
                          <a:cs typeface="B Yekan" panose="00000400000000000000" pitchFamily="2" charset="-78"/>
                        </a:rPr>
                        <a:t>9.8</a:t>
                      </a:r>
                      <a:endParaRPr lang="en-US" sz="3200" dirty="0">
                        <a:cs typeface="B Yeka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3200" dirty="0" smtClean="0">
                          <a:cs typeface="B Yekan" panose="00000400000000000000" pitchFamily="2" charset="-78"/>
                        </a:rPr>
                        <a:t>0.1</a:t>
                      </a:r>
                      <a:endParaRPr lang="en-US" sz="3200" dirty="0">
                        <a:cs typeface="B Yeka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3200" dirty="0" smtClean="0">
                          <a:cs typeface="B Yekan" panose="00000400000000000000" pitchFamily="2" charset="-78"/>
                        </a:rPr>
                        <a:t>شش ماه قبل</a:t>
                      </a:r>
                      <a:endParaRPr lang="en-US" sz="3200" dirty="0">
                        <a:cs typeface="B Yeka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sz="3200" dirty="0" smtClean="0">
                          <a:cs typeface="B Yekan" panose="00000400000000000000" pitchFamily="2" charset="-78"/>
                        </a:rPr>
                        <a:t>9.6</a:t>
                      </a:r>
                      <a:endParaRPr lang="en-US" sz="3200" dirty="0">
                        <a:cs typeface="B Yeka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3200" dirty="0" smtClean="0">
                          <a:cs typeface="B Yekan" panose="00000400000000000000" pitchFamily="2" charset="-78"/>
                        </a:rPr>
                        <a:t>0.5</a:t>
                      </a:r>
                      <a:endParaRPr lang="en-US" sz="3200" dirty="0">
                        <a:cs typeface="B Yeka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3200" dirty="0" smtClean="0">
                          <a:cs typeface="B Yekan" panose="00000400000000000000" pitchFamily="2" charset="-78"/>
                        </a:rPr>
                        <a:t>پنج ماه قبل</a:t>
                      </a:r>
                      <a:endParaRPr lang="en-US" sz="3200" dirty="0">
                        <a:cs typeface="B Yeka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sz="3200" dirty="0" smtClean="0">
                          <a:cs typeface="B Yekan" panose="00000400000000000000" pitchFamily="2" charset="-78"/>
                        </a:rPr>
                        <a:t>9.9</a:t>
                      </a:r>
                      <a:endParaRPr lang="en-US" sz="3200" dirty="0">
                        <a:cs typeface="B Yeka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3200" dirty="0" smtClean="0">
                          <a:cs typeface="B Yekan" panose="00000400000000000000" pitchFamily="2" charset="-78"/>
                        </a:rPr>
                        <a:t>1</a:t>
                      </a:r>
                      <a:endParaRPr lang="en-US" sz="3200" dirty="0">
                        <a:cs typeface="B Yeka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3200" dirty="0" smtClean="0">
                          <a:cs typeface="B Yekan" panose="00000400000000000000" pitchFamily="2" charset="-78"/>
                        </a:rPr>
                        <a:t>چهارماه</a:t>
                      </a:r>
                      <a:r>
                        <a:rPr lang="fa-IR" sz="3200" baseline="0" dirty="0" smtClean="0">
                          <a:cs typeface="B Yekan" panose="00000400000000000000" pitchFamily="2" charset="-78"/>
                        </a:rPr>
                        <a:t> قبل</a:t>
                      </a:r>
                      <a:endParaRPr lang="en-US" sz="3200" dirty="0">
                        <a:cs typeface="B Yeka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sz="3200" dirty="0" smtClean="0">
                          <a:cs typeface="B Yekan" panose="00000400000000000000" pitchFamily="2" charset="-78"/>
                        </a:rPr>
                        <a:t>9.8</a:t>
                      </a:r>
                      <a:endParaRPr lang="en-US" sz="3200" dirty="0">
                        <a:cs typeface="B Yeka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3200" dirty="0" smtClean="0">
                          <a:cs typeface="B Yekan" panose="00000400000000000000" pitchFamily="2" charset="-78"/>
                        </a:rPr>
                        <a:t>3.2</a:t>
                      </a:r>
                      <a:endParaRPr lang="en-US" sz="3200" dirty="0">
                        <a:cs typeface="B Yeka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3200" dirty="0" smtClean="0">
                          <a:cs typeface="B Yekan" panose="00000400000000000000" pitchFamily="2" charset="-78"/>
                        </a:rPr>
                        <a:t>سه ماه قبل</a:t>
                      </a:r>
                      <a:endParaRPr lang="en-US" sz="3200" dirty="0">
                        <a:cs typeface="B Yeka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sz="3200" dirty="0" smtClean="0">
                          <a:cs typeface="B Yekan" panose="00000400000000000000" pitchFamily="2" charset="-78"/>
                        </a:rPr>
                        <a:t>9.7</a:t>
                      </a:r>
                      <a:endParaRPr lang="en-US" sz="3200" dirty="0">
                        <a:cs typeface="B Yeka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3200" dirty="0" smtClean="0">
                          <a:cs typeface="B Yekan" panose="00000400000000000000" pitchFamily="2" charset="-78"/>
                        </a:rPr>
                        <a:t>4.5</a:t>
                      </a:r>
                      <a:endParaRPr lang="en-US" sz="3200" dirty="0">
                        <a:cs typeface="B Yeka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3200" dirty="0" smtClean="0">
                          <a:cs typeface="B Yekan" panose="00000400000000000000" pitchFamily="2" charset="-78"/>
                        </a:rPr>
                        <a:t>دو</a:t>
                      </a:r>
                      <a:r>
                        <a:rPr lang="fa-IR" sz="3200" baseline="0" dirty="0" smtClean="0">
                          <a:cs typeface="B Yekan" panose="00000400000000000000" pitchFamily="2" charset="-78"/>
                        </a:rPr>
                        <a:t> ماه قبل</a:t>
                      </a:r>
                      <a:endParaRPr lang="en-US" sz="3200" dirty="0">
                        <a:cs typeface="B Yeka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fa-IR" sz="3200" dirty="0" smtClean="0">
                          <a:cs typeface="B Yekan" panose="00000400000000000000" pitchFamily="2" charset="-78"/>
                        </a:rPr>
                        <a:t>10</a:t>
                      </a:r>
                      <a:endParaRPr lang="en-US" sz="3200" dirty="0">
                        <a:cs typeface="B Yeka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3200" dirty="0" smtClean="0">
                          <a:cs typeface="B Yekan" panose="00000400000000000000" pitchFamily="2" charset="-78"/>
                        </a:rPr>
                        <a:t>5</a:t>
                      </a:r>
                      <a:endParaRPr lang="en-US" sz="3200" dirty="0">
                        <a:cs typeface="B Yekan" panose="00000400000000000000" pitchFamily="2" charset="-7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fa-IR" sz="3200" dirty="0" smtClean="0">
                          <a:cs typeface="B Yekan" panose="00000400000000000000" pitchFamily="2" charset="-78"/>
                        </a:rPr>
                        <a:t>یک</a:t>
                      </a:r>
                      <a:r>
                        <a:rPr lang="fa-IR" sz="3200" baseline="0" dirty="0" smtClean="0">
                          <a:cs typeface="B Yekan" panose="00000400000000000000" pitchFamily="2" charset="-78"/>
                        </a:rPr>
                        <a:t> ماه قبل</a:t>
                      </a:r>
                      <a:endParaRPr lang="en-US" sz="3200" dirty="0">
                        <a:cs typeface="B Yekan" panose="00000400000000000000" pitchFamily="2" charset="-78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46611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axkadeh\photo-1457364847821-58861bbda116.jpg"/>
          <p:cNvPicPr>
            <a:picLocks noChangeAspect="1" noChangeArrowheads="1"/>
          </p:cNvPicPr>
          <p:nvPr/>
        </p:nvPicPr>
        <p:blipFill>
          <a:blip r:embed="rId2" cstate="print"/>
          <a:srcRect l="12088"/>
          <a:stretch>
            <a:fillRect/>
          </a:stretch>
        </p:blipFill>
        <p:spPr bwMode="auto">
          <a:xfrm>
            <a:off x="0" y="-76200"/>
            <a:ext cx="9144000" cy="69342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417493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n w="18415" cmpd="sng">
                  <a:noFill/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B Yekan" panose="00000400000000000000" pitchFamily="2" charset="-78"/>
              </a:rPr>
              <a:t>برای موفقیت خلق یک ارزش پیشنهادی عالی کافی نیست</a:t>
            </a:r>
          </a:p>
          <a:p>
            <a:pPr algn="ctr" rtl="1"/>
            <a:r>
              <a:rPr lang="fa-IR" sz="2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B Yekan" panose="00000400000000000000" pitchFamily="2" charset="-78"/>
              </a:rPr>
              <a:t>باید مدل رشد مناسب با آن را طراحی کرده و برای تحقق آن برنامه ریزی کرد.</a:t>
            </a:r>
            <a:endParaRPr lang="en-US" sz="2400" dirty="0">
              <a:ln w="18415" cmpd="sng">
                <a:noFill/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B Yekan" panose="000004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24000" y="2057400"/>
            <a:ext cx="6096000" cy="457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14995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53340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Koodak" pitchFamily="2" charset="-78"/>
              </a:rPr>
              <a:t>این اسلاید بخشی از ارائه من در کارگاه</a:t>
            </a:r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Koodak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116187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از «خلق ارزش» تا «استراتژی رشد» </a:t>
            </a: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برای استارتاپ‌ها</a:t>
            </a:r>
            <a:endParaRPr lang="en-US" sz="2800" b="1" dirty="0">
              <a:solidFill>
                <a:srgbClr val="FFFF00"/>
              </a:solidFill>
              <a:latin typeface="A Rezvan" pitchFamily="2" charset="-78"/>
              <a:cs typeface="B Zar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2438400"/>
            <a:ext cx="91440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Koodak" pitchFamily="2" charset="-78"/>
              </a:rPr>
              <a:t>بود که در اتاق بازرگانی اصفهان برگزار شد.</a:t>
            </a:r>
          </a:p>
          <a:p>
            <a:pPr algn="ctr" rtl="1">
              <a:defRPr/>
            </a:pPr>
            <a:endParaRPr lang="fa-IR" sz="11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Koodak" pitchFamily="2" charset="-78"/>
            </a:endParaRPr>
          </a:p>
          <a:p>
            <a:pPr algn="ctr" rtl="1">
              <a:defRPr/>
            </a:pPr>
            <a:r>
              <a:rPr lang="fa-IR" sz="2400" dirty="0" smtClean="0">
                <a:cs typeface="B Koodak" pitchFamily="2" charset="-78"/>
              </a:rPr>
              <a:t>برای مشاهده مطالب دیگر ارائه شده در این کارگاه</a:t>
            </a:r>
          </a:p>
          <a:p>
            <a:pPr algn="ctr" rtl="1">
              <a:defRPr/>
            </a:pPr>
            <a:r>
              <a:rPr lang="fa-IR" sz="3200" dirty="0" smtClean="0">
                <a:cs typeface="B Koodak" pitchFamily="2" charset="-78"/>
              </a:rPr>
              <a:t>روی لینک زیر کلیک کنید</a:t>
            </a:r>
            <a:endParaRPr lang="en-US" sz="3200" dirty="0" smtClean="0">
              <a:cs typeface="B Koodak" pitchFamily="2" charset="-78"/>
            </a:endParaRPr>
          </a:p>
        </p:txBody>
      </p:sp>
      <p:pic>
        <p:nvPicPr>
          <p:cNvPr id="1026" name="Picture 2" descr="D:\dropbox\Dropbox (Personal)\work\slides\Published\49 اسلایدهای کارگاه مدل ارزش و مدل رشد استارتاپ ها (اتاق بازرگانی اصفهان)\Value &amp; Growth Models for Startups - Slilde Series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4000500"/>
            <a:ext cx="3505200" cy="2628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52362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153120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اگر با مفهوم </a:t>
            </a:r>
            <a:r>
              <a:rPr lang="fa-IR" sz="2400" b="1" dirty="0" smtClean="0">
                <a:solidFill>
                  <a:srgbClr val="FFFF00"/>
                </a:solidFill>
                <a:latin typeface="Iranian Sans" pitchFamily="2" charset="-78"/>
                <a:cs typeface="Iranian Sans" pitchFamily="2" charset="-78"/>
              </a:rPr>
              <a:t>ارزش پیشنهادی </a:t>
            </a:r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آشنا نیستید، </a:t>
            </a:r>
          </a:p>
          <a:p>
            <a:pPr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با کلیک روی تصویر زیر آن را مطالعه کنید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22929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Elm"/>
                <a:cs typeface="B Elm" pitchFamily="2" charset="-78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Elm"/>
                <a:cs typeface="B Elm" pitchFamily="2" charset="-78"/>
              </a:rPr>
              <a:t>mahdinasseri</a:t>
            </a:r>
            <a:endParaRPr lang="en-US" sz="2000" dirty="0">
              <a:solidFill>
                <a:schemeClr val="bg1"/>
              </a:solidFill>
              <a:latin typeface="Elm"/>
              <a:cs typeface="B Elm" pitchFamily="2" charset="-78"/>
            </a:endParaRPr>
          </a:p>
        </p:txBody>
      </p:sp>
      <p:pic>
        <p:nvPicPr>
          <p:cNvPr id="3074" name="Picture 2" descr="https://image.slidesharecdn.com/szn3zqw8rlk5j5q0lnfk-signature-c29ed3ed78183f96c7efc48503aa4f6011421337e760d5a109bffc985f4e2cf0-poli-150715041445-lva1-app6891/95/why-do-they-become-my-customer-value-proposition-in-business-model-1-638.jpg?cb=1437899493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9400" y="2895600"/>
            <a:ext cx="3352800" cy="2517228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0" y="32367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72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مطالب مرتبط</a:t>
            </a:r>
            <a:endParaRPr lang="en-US" sz="72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52746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153120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اگر با مفهوم </a:t>
            </a:r>
            <a:r>
              <a:rPr lang="fa-IR" sz="2400" b="1" dirty="0" smtClean="0">
                <a:solidFill>
                  <a:srgbClr val="FFFF00"/>
                </a:solidFill>
                <a:latin typeface="Iranian Sans" pitchFamily="2" charset="-78"/>
                <a:cs typeface="Iranian Sans" pitchFamily="2" charset="-78"/>
              </a:rPr>
              <a:t>بوم ارزش پیشنهادی </a:t>
            </a:r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آشنا نیستید، </a:t>
            </a:r>
          </a:p>
          <a:p>
            <a:pPr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با کلیک روی تصویر زیر آن را مطالعه کنید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22929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Elm"/>
                <a:cs typeface="B Elm" pitchFamily="2" charset="-78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Elm"/>
                <a:cs typeface="B Elm" pitchFamily="2" charset="-78"/>
              </a:rPr>
              <a:t>mahdinasseri</a:t>
            </a:r>
            <a:endParaRPr lang="en-US" sz="2000" dirty="0">
              <a:solidFill>
                <a:schemeClr val="bg1"/>
              </a:solidFill>
              <a:latin typeface="Elm"/>
              <a:cs typeface="B Elm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32367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72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مطالب مرتبط</a:t>
            </a:r>
            <a:endParaRPr lang="en-US" sz="72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114690" name="Picture 2" descr="‫ارزش‬‫بوم‬‫پيشىهادی‬&#10;‫چيست؟‬&#10;Value Proposition Canvas&#10;‫کار‬ ‫و‬ ‫کسب‬ ‫مدل‬ ‫طراحی‬ ‫کارگاه‬/‫ناصری‬ ‫مهدی‬/‫اصفهان‬ ‫تحق...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2819400"/>
            <a:ext cx="3581400" cy="26888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527468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429000" y="609600"/>
            <a:ext cx="2099132" cy="1478644"/>
            <a:chOff x="0" y="0"/>
            <a:chExt cx="748" cy="549"/>
          </a:xfrm>
        </p:grpSpPr>
        <p:sp>
          <p:nvSpPr>
            <p:cNvPr id="8" name="AutoShape 30"/>
            <p:cNvSpPr>
              <a:spLocks/>
            </p:cNvSpPr>
            <p:nvPr/>
          </p:nvSpPr>
          <p:spPr bwMode="auto">
            <a:xfrm>
              <a:off x="0" y="148"/>
              <a:ext cx="748" cy="401"/>
            </a:xfrm>
            <a:custGeom>
              <a:avLst/>
              <a:gdLst>
                <a:gd name="T0" fmla="*/ 20668 w 20701"/>
                <a:gd name="T1" fmla="*/ 37 h 20627"/>
                <a:gd name="T2" fmla="*/ 18371 w 20701"/>
                <a:gd name="T3" fmla="*/ 1837 h 20627"/>
                <a:gd name="T4" fmla="*/ 12570 w 20701"/>
                <a:gd name="T5" fmla="*/ 3637 h 20627"/>
                <a:gd name="T6" fmla="*/ 10515 w 20701"/>
                <a:gd name="T7" fmla="*/ 5437 h 20627"/>
                <a:gd name="T8" fmla="*/ 10262 w 20701"/>
                <a:gd name="T9" fmla="*/ 5874 h 20627"/>
                <a:gd name="T10" fmla="*/ 10187 w 20701"/>
                <a:gd name="T11" fmla="*/ 5662 h 20627"/>
                <a:gd name="T12" fmla="*/ 8132 w 20701"/>
                <a:gd name="T13" fmla="*/ 3862 h 20627"/>
                <a:gd name="T14" fmla="*/ 2331 w 20701"/>
                <a:gd name="T15" fmla="*/ 2062 h 20627"/>
                <a:gd name="T16" fmla="*/ 34 w 20701"/>
                <a:gd name="T17" fmla="*/ 262 h 20627"/>
                <a:gd name="T18" fmla="*/ 4385 w 20701"/>
                <a:gd name="T19" fmla="*/ 7462 h 20627"/>
                <a:gd name="T20" fmla="*/ 5111 w 20701"/>
                <a:gd name="T21" fmla="*/ 18487 h 20627"/>
                <a:gd name="T22" fmla="*/ 8736 w 20701"/>
                <a:gd name="T23" fmla="*/ 20287 h 20627"/>
                <a:gd name="T24" fmla="*/ 10066 w 20701"/>
                <a:gd name="T25" fmla="*/ 17812 h 20627"/>
                <a:gd name="T26" fmla="*/ 10066 w 20701"/>
                <a:gd name="T27" fmla="*/ 9487 h 20627"/>
                <a:gd name="T28" fmla="*/ 10623 w 20701"/>
                <a:gd name="T29" fmla="*/ 9257 h 20627"/>
                <a:gd name="T30" fmla="*/ 10636 w 20701"/>
                <a:gd name="T31" fmla="*/ 9262 h 20627"/>
                <a:gd name="T32" fmla="*/ 10636 w 20701"/>
                <a:gd name="T33" fmla="*/ 17587 h 20627"/>
                <a:gd name="T34" fmla="*/ 11966 w 20701"/>
                <a:gd name="T35" fmla="*/ 20062 h 20627"/>
                <a:gd name="T36" fmla="*/ 15591 w 20701"/>
                <a:gd name="T37" fmla="*/ 18262 h 20627"/>
                <a:gd name="T38" fmla="*/ 16317 w 20701"/>
                <a:gd name="T39" fmla="*/ 7237 h 20627"/>
                <a:gd name="T40" fmla="*/ 20668 w 20701"/>
                <a:gd name="T41" fmla="*/ 37 h 20627"/>
                <a:gd name="T42" fmla="*/ 20668 w 20701"/>
                <a:gd name="T43" fmla="*/ 37 h 20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01" h="20627">
                  <a:moveTo>
                    <a:pt x="20668" y="37"/>
                  </a:moveTo>
                  <a:cubicBezTo>
                    <a:pt x="20668" y="37"/>
                    <a:pt x="20668" y="-413"/>
                    <a:pt x="18371" y="1837"/>
                  </a:cubicBezTo>
                  <a:cubicBezTo>
                    <a:pt x="16075" y="4087"/>
                    <a:pt x="13899" y="3637"/>
                    <a:pt x="12570" y="3637"/>
                  </a:cubicBezTo>
                  <a:cubicBezTo>
                    <a:pt x="11240" y="3637"/>
                    <a:pt x="10757" y="4312"/>
                    <a:pt x="10515" y="5437"/>
                  </a:cubicBezTo>
                  <a:cubicBezTo>
                    <a:pt x="10473" y="5634"/>
                    <a:pt x="10382" y="5775"/>
                    <a:pt x="10262" y="5874"/>
                  </a:cubicBezTo>
                  <a:cubicBezTo>
                    <a:pt x="10230" y="5812"/>
                    <a:pt x="10204" y="5742"/>
                    <a:pt x="10187" y="5662"/>
                  </a:cubicBezTo>
                  <a:cubicBezTo>
                    <a:pt x="9945" y="4537"/>
                    <a:pt x="9462" y="3862"/>
                    <a:pt x="8132" y="3862"/>
                  </a:cubicBezTo>
                  <a:cubicBezTo>
                    <a:pt x="6803" y="3862"/>
                    <a:pt x="4627" y="4312"/>
                    <a:pt x="2331" y="2062"/>
                  </a:cubicBezTo>
                  <a:cubicBezTo>
                    <a:pt x="34" y="-188"/>
                    <a:pt x="34" y="262"/>
                    <a:pt x="34" y="262"/>
                  </a:cubicBezTo>
                  <a:cubicBezTo>
                    <a:pt x="-449" y="3862"/>
                    <a:pt x="4385" y="7462"/>
                    <a:pt x="4385" y="7462"/>
                  </a:cubicBezTo>
                  <a:cubicBezTo>
                    <a:pt x="4385" y="7462"/>
                    <a:pt x="3902" y="15787"/>
                    <a:pt x="5111" y="18487"/>
                  </a:cubicBezTo>
                  <a:cubicBezTo>
                    <a:pt x="6319" y="21187"/>
                    <a:pt x="7890" y="20737"/>
                    <a:pt x="8736" y="20287"/>
                  </a:cubicBezTo>
                  <a:cubicBezTo>
                    <a:pt x="9582" y="19837"/>
                    <a:pt x="10066" y="17812"/>
                    <a:pt x="10066" y="17812"/>
                  </a:cubicBezTo>
                  <a:lnTo>
                    <a:pt x="10066" y="9487"/>
                  </a:lnTo>
                  <a:lnTo>
                    <a:pt x="10623" y="9257"/>
                  </a:lnTo>
                  <a:lnTo>
                    <a:pt x="10636" y="9262"/>
                  </a:lnTo>
                  <a:lnTo>
                    <a:pt x="10636" y="17587"/>
                  </a:lnTo>
                  <a:cubicBezTo>
                    <a:pt x="10636" y="17587"/>
                    <a:pt x="11120" y="19612"/>
                    <a:pt x="11966" y="20062"/>
                  </a:cubicBezTo>
                  <a:cubicBezTo>
                    <a:pt x="12812" y="20512"/>
                    <a:pt x="14383" y="20962"/>
                    <a:pt x="15591" y="18262"/>
                  </a:cubicBezTo>
                  <a:cubicBezTo>
                    <a:pt x="16800" y="15562"/>
                    <a:pt x="16317" y="7237"/>
                    <a:pt x="16317" y="7237"/>
                  </a:cubicBezTo>
                  <a:cubicBezTo>
                    <a:pt x="16317" y="7237"/>
                    <a:pt x="21151" y="3637"/>
                    <a:pt x="20668" y="37"/>
                  </a:cubicBezTo>
                  <a:close/>
                  <a:moveTo>
                    <a:pt x="20668" y="37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31"/>
            <p:cNvSpPr>
              <a:spLocks/>
            </p:cNvSpPr>
            <p:nvPr/>
          </p:nvSpPr>
          <p:spPr bwMode="auto">
            <a:xfrm>
              <a:off x="169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32"/>
            <p:cNvSpPr>
              <a:spLocks/>
            </p:cNvSpPr>
            <p:nvPr/>
          </p:nvSpPr>
          <p:spPr bwMode="auto">
            <a:xfrm>
              <a:off x="392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4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" name="Oval 3">
            <a:hlinkClick r:id="rId3"/>
          </p:cNvPr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35178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Koodak" pitchFamily="2" charset="-78"/>
              </a:rPr>
              <a:t>اگر مطالب این اسلاید برای‌تان مفید بود</a:t>
            </a:r>
            <a:endParaRPr lang="en-US" sz="3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Koodak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3254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آن را با دیگران به اشتراک بگذارید</a:t>
            </a:r>
            <a:endParaRPr lang="en-US" sz="3200" b="1" dirty="0">
              <a:solidFill>
                <a:srgbClr val="FFFF00"/>
              </a:solidFill>
              <a:latin typeface="A Rezvan" pitchFamily="2" charset="-78"/>
              <a:cs typeface="B Zar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48006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FFFF00"/>
                </a:solidFill>
                <a:latin typeface="Elm"/>
                <a:cs typeface="B Elm" pitchFamily="2" charset="-78"/>
              </a:rPr>
              <a:t>@</a:t>
            </a:r>
            <a:r>
              <a:rPr lang="en-US" sz="2000" dirty="0" err="1" smtClean="0">
                <a:solidFill>
                  <a:srgbClr val="FFFF00"/>
                </a:solidFill>
                <a:latin typeface="Elm"/>
                <a:cs typeface="B Elm" pitchFamily="2" charset="-78"/>
              </a:rPr>
              <a:t>mahdinasseri</a:t>
            </a:r>
            <a:endParaRPr lang="en-US" sz="2000" dirty="0">
              <a:solidFill>
                <a:srgbClr val="FFFF00"/>
              </a:solidFill>
              <a:latin typeface="Elm"/>
              <a:cs typeface="B Elm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39624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2400" dirty="0" smtClean="0">
                <a:cs typeface="B Koodak" pitchFamily="2" charset="-78"/>
              </a:rPr>
              <a:t>و با این کار به من کمک کنید </a:t>
            </a:r>
          </a:p>
          <a:p>
            <a:pPr algn="ctr" rtl="1">
              <a:defRPr/>
            </a:pPr>
            <a:r>
              <a:rPr lang="fa-IR" sz="2400" dirty="0" smtClean="0">
                <a:cs typeface="B Koodak" pitchFamily="2" charset="-78"/>
              </a:rPr>
              <a:t>تا به افراد بیشتری کمک کنم</a:t>
            </a:r>
            <a:endParaRPr lang="en-US" sz="2400" dirty="0" smtClean="0">
              <a:cs typeface="B Koodak" pitchFamily="2" charset="-7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 l="15556" t="80889" r="67778" b="12889"/>
          <a:stretch>
            <a:fillRect/>
          </a:stretch>
        </p:blipFill>
        <p:spPr bwMode="auto">
          <a:xfrm>
            <a:off x="3200400" y="6182360"/>
            <a:ext cx="289560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12"/>
          <p:cNvSpPr/>
          <p:nvPr/>
        </p:nvSpPr>
        <p:spPr>
          <a:xfrm>
            <a:off x="0" y="5525869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cs typeface="B Yekan" pitchFamily="2" charset="-78"/>
              </a:rPr>
              <a:t>با کلیک روی دکمه </a:t>
            </a:r>
            <a:r>
              <a:rPr lang="en-US" dirty="0" smtClean="0">
                <a:cs typeface="B Yekan" pitchFamily="2" charset="-78"/>
              </a:rPr>
              <a:t>Share</a:t>
            </a:r>
            <a:r>
              <a:rPr lang="fa-IR" dirty="0" smtClean="0">
                <a:cs typeface="B Yekan" pitchFamily="2" charset="-78"/>
              </a:rPr>
              <a:t> </a:t>
            </a:r>
          </a:p>
          <a:p>
            <a:pPr algn="ctr" rtl="1"/>
            <a:r>
              <a:rPr lang="fa-IR" dirty="0" smtClean="0">
                <a:cs typeface="B Yekan" pitchFamily="2" charset="-78"/>
              </a:rPr>
              <a:t>پایین همین اسلاید</a:t>
            </a:r>
            <a:endParaRPr lang="en-US" dirty="0"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236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D:\dropbox\Dropbox\portrate\DSC085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solidFill>
              <a:srgbClr val="385D8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hlinkClick r:id="rId4"/>
          </p:cNvPr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hlinkClick r:id="rId4"/>
          </p:cNvPr>
          <p:cNvSpPr txBox="1"/>
          <p:nvPr/>
        </p:nvSpPr>
        <p:spPr>
          <a:xfrm>
            <a:off x="0" y="35446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www.slideshare.net/mahdinasseri</a:t>
            </a:r>
          </a:p>
        </p:txBody>
      </p:sp>
      <p:sp>
        <p:nvSpPr>
          <p:cNvPr id="22" name="Rectangle 21">
            <a:hlinkClick r:id="rId4"/>
          </p:cNvPr>
          <p:cNvSpPr/>
          <p:nvPr/>
        </p:nvSpPr>
        <p:spPr>
          <a:xfrm>
            <a:off x="0" y="2351782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برای مشاهده اسلایدهای بیشتر</a:t>
            </a:r>
          </a:p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مرا در اسلایدشیر دنبال کنید</a:t>
            </a:r>
            <a:endParaRPr lang="en-US" sz="32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grpSp>
        <p:nvGrpSpPr>
          <p:cNvPr id="23" name="Group 33"/>
          <p:cNvGrpSpPr>
            <a:grpSpLocks/>
          </p:cNvGrpSpPr>
          <p:nvPr/>
        </p:nvGrpSpPr>
        <p:grpSpPr bwMode="auto">
          <a:xfrm>
            <a:off x="3429000" y="609600"/>
            <a:ext cx="2099132" cy="1478644"/>
            <a:chOff x="0" y="0"/>
            <a:chExt cx="748" cy="549"/>
          </a:xfrm>
        </p:grpSpPr>
        <p:sp>
          <p:nvSpPr>
            <p:cNvPr id="24" name="AutoShape 30"/>
            <p:cNvSpPr>
              <a:spLocks/>
            </p:cNvSpPr>
            <p:nvPr/>
          </p:nvSpPr>
          <p:spPr bwMode="auto">
            <a:xfrm>
              <a:off x="0" y="148"/>
              <a:ext cx="748" cy="401"/>
            </a:xfrm>
            <a:custGeom>
              <a:avLst/>
              <a:gdLst>
                <a:gd name="T0" fmla="*/ 20668 w 20701"/>
                <a:gd name="T1" fmla="*/ 37 h 20627"/>
                <a:gd name="T2" fmla="*/ 18371 w 20701"/>
                <a:gd name="T3" fmla="*/ 1837 h 20627"/>
                <a:gd name="T4" fmla="*/ 12570 w 20701"/>
                <a:gd name="T5" fmla="*/ 3637 h 20627"/>
                <a:gd name="T6" fmla="*/ 10515 w 20701"/>
                <a:gd name="T7" fmla="*/ 5437 h 20627"/>
                <a:gd name="T8" fmla="*/ 10262 w 20701"/>
                <a:gd name="T9" fmla="*/ 5874 h 20627"/>
                <a:gd name="T10" fmla="*/ 10187 w 20701"/>
                <a:gd name="T11" fmla="*/ 5662 h 20627"/>
                <a:gd name="T12" fmla="*/ 8132 w 20701"/>
                <a:gd name="T13" fmla="*/ 3862 h 20627"/>
                <a:gd name="T14" fmla="*/ 2331 w 20701"/>
                <a:gd name="T15" fmla="*/ 2062 h 20627"/>
                <a:gd name="T16" fmla="*/ 34 w 20701"/>
                <a:gd name="T17" fmla="*/ 262 h 20627"/>
                <a:gd name="T18" fmla="*/ 4385 w 20701"/>
                <a:gd name="T19" fmla="*/ 7462 h 20627"/>
                <a:gd name="T20" fmla="*/ 5111 w 20701"/>
                <a:gd name="T21" fmla="*/ 18487 h 20627"/>
                <a:gd name="T22" fmla="*/ 8736 w 20701"/>
                <a:gd name="T23" fmla="*/ 20287 h 20627"/>
                <a:gd name="T24" fmla="*/ 10066 w 20701"/>
                <a:gd name="T25" fmla="*/ 17812 h 20627"/>
                <a:gd name="T26" fmla="*/ 10066 w 20701"/>
                <a:gd name="T27" fmla="*/ 9487 h 20627"/>
                <a:gd name="T28" fmla="*/ 10623 w 20701"/>
                <a:gd name="T29" fmla="*/ 9257 h 20627"/>
                <a:gd name="T30" fmla="*/ 10636 w 20701"/>
                <a:gd name="T31" fmla="*/ 9262 h 20627"/>
                <a:gd name="T32" fmla="*/ 10636 w 20701"/>
                <a:gd name="T33" fmla="*/ 17587 h 20627"/>
                <a:gd name="T34" fmla="*/ 11966 w 20701"/>
                <a:gd name="T35" fmla="*/ 20062 h 20627"/>
                <a:gd name="T36" fmla="*/ 15591 w 20701"/>
                <a:gd name="T37" fmla="*/ 18262 h 20627"/>
                <a:gd name="T38" fmla="*/ 16317 w 20701"/>
                <a:gd name="T39" fmla="*/ 7237 h 20627"/>
                <a:gd name="T40" fmla="*/ 20668 w 20701"/>
                <a:gd name="T41" fmla="*/ 37 h 20627"/>
                <a:gd name="T42" fmla="*/ 20668 w 20701"/>
                <a:gd name="T43" fmla="*/ 37 h 20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01" h="20627">
                  <a:moveTo>
                    <a:pt x="20668" y="37"/>
                  </a:moveTo>
                  <a:cubicBezTo>
                    <a:pt x="20668" y="37"/>
                    <a:pt x="20668" y="-413"/>
                    <a:pt x="18371" y="1837"/>
                  </a:cubicBezTo>
                  <a:cubicBezTo>
                    <a:pt x="16075" y="4087"/>
                    <a:pt x="13899" y="3637"/>
                    <a:pt x="12570" y="3637"/>
                  </a:cubicBezTo>
                  <a:cubicBezTo>
                    <a:pt x="11240" y="3637"/>
                    <a:pt x="10757" y="4312"/>
                    <a:pt x="10515" y="5437"/>
                  </a:cubicBezTo>
                  <a:cubicBezTo>
                    <a:pt x="10473" y="5634"/>
                    <a:pt x="10382" y="5775"/>
                    <a:pt x="10262" y="5874"/>
                  </a:cubicBezTo>
                  <a:cubicBezTo>
                    <a:pt x="10230" y="5812"/>
                    <a:pt x="10204" y="5742"/>
                    <a:pt x="10187" y="5662"/>
                  </a:cubicBezTo>
                  <a:cubicBezTo>
                    <a:pt x="9945" y="4537"/>
                    <a:pt x="9462" y="3862"/>
                    <a:pt x="8132" y="3862"/>
                  </a:cubicBezTo>
                  <a:cubicBezTo>
                    <a:pt x="6803" y="3862"/>
                    <a:pt x="4627" y="4312"/>
                    <a:pt x="2331" y="2062"/>
                  </a:cubicBezTo>
                  <a:cubicBezTo>
                    <a:pt x="34" y="-188"/>
                    <a:pt x="34" y="262"/>
                    <a:pt x="34" y="262"/>
                  </a:cubicBezTo>
                  <a:cubicBezTo>
                    <a:pt x="-449" y="3862"/>
                    <a:pt x="4385" y="7462"/>
                    <a:pt x="4385" y="7462"/>
                  </a:cubicBezTo>
                  <a:cubicBezTo>
                    <a:pt x="4385" y="7462"/>
                    <a:pt x="3902" y="15787"/>
                    <a:pt x="5111" y="18487"/>
                  </a:cubicBezTo>
                  <a:cubicBezTo>
                    <a:pt x="6319" y="21187"/>
                    <a:pt x="7890" y="20737"/>
                    <a:pt x="8736" y="20287"/>
                  </a:cubicBezTo>
                  <a:cubicBezTo>
                    <a:pt x="9582" y="19837"/>
                    <a:pt x="10066" y="17812"/>
                    <a:pt x="10066" y="17812"/>
                  </a:cubicBezTo>
                  <a:lnTo>
                    <a:pt x="10066" y="9487"/>
                  </a:lnTo>
                  <a:lnTo>
                    <a:pt x="10623" y="9257"/>
                  </a:lnTo>
                  <a:lnTo>
                    <a:pt x="10636" y="9262"/>
                  </a:lnTo>
                  <a:lnTo>
                    <a:pt x="10636" y="17587"/>
                  </a:lnTo>
                  <a:cubicBezTo>
                    <a:pt x="10636" y="17587"/>
                    <a:pt x="11120" y="19612"/>
                    <a:pt x="11966" y="20062"/>
                  </a:cubicBezTo>
                  <a:cubicBezTo>
                    <a:pt x="12812" y="20512"/>
                    <a:pt x="14383" y="20962"/>
                    <a:pt x="15591" y="18262"/>
                  </a:cubicBezTo>
                  <a:cubicBezTo>
                    <a:pt x="16800" y="15562"/>
                    <a:pt x="16317" y="7237"/>
                    <a:pt x="16317" y="7237"/>
                  </a:cubicBezTo>
                  <a:cubicBezTo>
                    <a:pt x="16317" y="7237"/>
                    <a:pt x="21151" y="3637"/>
                    <a:pt x="20668" y="37"/>
                  </a:cubicBezTo>
                  <a:close/>
                  <a:moveTo>
                    <a:pt x="20668" y="37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AutoShape 31"/>
            <p:cNvSpPr>
              <a:spLocks/>
            </p:cNvSpPr>
            <p:nvPr/>
          </p:nvSpPr>
          <p:spPr bwMode="auto">
            <a:xfrm>
              <a:off x="169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AutoShape 32"/>
            <p:cNvSpPr>
              <a:spLocks/>
            </p:cNvSpPr>
            <p:nvPr/>
          </p:nvSpPr>
          <p:spPr bwMode="auto">
            <a:xfrm>
              <a:off x="392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4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7" name="Rectangle 26">
            <a:hlinkClick r:id="rId4"/>
          </p:cNvPr>
          <p:cNvSpPr/>
          <p:nvPr/>
        </p:nvSpPr>
        <p:spPr>
          <a:xfrm>
            <a:off x="0" y="4356318"/>
            <a:ext cx="91440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مروج کارآفرینی</a:t>
            </a:r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مشاور، مربی و مدرس کارآفرینی</a:t>
            </a:r>
          </a:p>
          <a:p>
            <a:pPr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مدیر توسعه کسب و کار عکس‌پرینت</a:t>
            </a:r>
            <a:endParaRPr lang="fa-IR" sz="1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sz="48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مهدی ناصری</a:t>
            </a:r>
            <a:endParaRPr lang="en-US" sz="4000" b="1" dirty="0">
              <a:solidFill>
                <a:srgbClr val="FFFF00"/>
              </a:solidFill>
              <a:latin typeface="A Rezvan" pitchFamily="2" charset="-78"/>
              <a:cs typeface="B Zar" pitchFamily="2" charset="-78"/>
            </a:endParaRPr>
          </a:p>
        </p:txBody>
      </p:sp>
      <p:pic>
        <p:nvPicPr>
          <p:cNvPr id="28" name="Picture 2" descr="D:\dropbox\Dropbox\work\my logo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0" y="5486400"/>
            <a:ext cx="1552435" cy="1295012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0" y="622929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Elm"/>
                <a:cs typeface="B Elm" pitchFamily="2" charset="-78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Elm"/>
                <a:cs typeface="B Elm" pitchFamily="2" charset="-78"/>
              </a:rPr>
              <a:t>mahdinasseri</a:t>
            </a:r>
            <a:endParaRPr lang="en-US" sz="2000" dirty="0">
              <a:solidFill>
                <a:schemeClr val="bg1"/>
              </a:solidFill>
              <a:latin typeface="Elm"/>
              <a:cs typeface="B Elm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546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xkadeh\photo-1421882046699-09a0ff4ffb1b.jpg"/>
          <p:cNvPicPr>
            <a:picLocks noChangeAspect="1" noChangeArrowheads="1"/>
          </p:cNvPicPr>
          <p:nvPr/>
        </p:nvPicPr>
        <p:blipFill>
          <a:blip r:embed="rId3" cstate="print"/>
          <a:srcRect l="10536" r="517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>
            <a:off x="-533400" y="762000"/>
            <a:ext cx="3886200" cy="5334000"/>
          </a:xfrm>
          <a:prstGeom prst="roundRect">
            <a:avLst>
              <a:gd name="adj" fmla="val 6286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638800" y="762000"/>
            <a:ext cx="3886200" cy="5334000"/>
          </a:xfrm>
          <a:prstGeom prst="roundRect">
            <a:avLst>
              <a:gd name="adj" fmla="val 6286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38800" y="1361182"/>
            <a:ext cx="338105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2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خلق یک </a:t>
            </a:r>
          </a:p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ارزش پیشنهادی عالی</a:t>
            </a:r>
            <a:endParaRPr lang="en-US" sz="3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38800" y="3429000"/>
            <a:ext cx="35052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solidFill>
                  <a:srgbClr val="FFC000"/>
                </a:solidFill>
                <a:cs typeface="A  Mitra_3 (MRT)" pitchFamily="2" charset="-78"/>
              </a:rPr>
              <a:t>تحت وب </a:t>
            </a:r>
          </a:p>
          <a:p>
            <a:pPr algn="ctr" rtl="1"/>
            <a:r>
              <a:rPr lang="fa-IR" sz="6600" dirty="0" smtClean="0">
                <a:solidFill>
                  <a:srgbClr val="FFC000"/>
                </a:solidFill>
                <a:cs typeface="A  Mitra_3 (MRT)" pitchFamily="2" charset="-78"/>
              </a:rPr>
              <a:t>مجانی</a:t>
            </a:r>
            <a:endParaRPr lang="en-US" sz="6600" dirty="0">
              <a:solidFill>
                <a:srgbClr val="FFC000"/>
              </a:solidFill>
              <a:cs typeface="A  Mitra_3 (MRT)" pitchFamily="2" charset="-78"/>
            </a:endParaRPr>
          </a:p>
        </p:txBody>
      </p:sp>
      <p:pic>
        <p:nvPicPr>
          <p:cNvPr id="3074" name="Picture 2" descr="http://www.userlogos.org/files/logos/energiesgraphiques/hotmail%20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685800" y="1143000"/>
            <a:ext cx="4368800" cy="32766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0" y="3505200"/>
            <a:ext cx="35052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solidFill>
                  <a:srgbClr val="FFC000"/>
                </a:solidFill>
                <a:cs typeface="A  Mitra_3 (MRT)" pitchFamily="2" charset="-78"/>
              </a:rPr>
              <a:t>عدم رشد مناسب</a:t>
            </a:r>
            <a:endParaRPr lang="en-US" sz="6600" dirty="0">
              <a:solidFill>
                <a:srgbClr val="FFC000"/>
              </a:solidFill>
              <a:cs typeface="A  Mitra_3 (MRT)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growth\337891-hotmai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762000"/>
            <a:ext cx="8765343" cy="57992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" y="266700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7200" dirty="0" smtClean="0">
                <a:solidFill>
                  <a:srgbClr val="002060"/>
                </a:solidFill>
                <a:cs typeface="A  Mitra_3 (MRT)" pitchFamily="2" charset="-78"/>
              </a:rPr>
              <a:t>شما بودید چه می‌کردید؟</a:t>
            </a:r>
            <a:endParaRPr lang="en-US" sz="7200" dirty="0">
              <a:solidFill>
                <a:srgbClr val="002060"/>
              </a:solidFill>
              <a:cs typeface="A  Mitra_3 (MRT)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610618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PS: I Love You. Get Your Free Email at Hotmail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1276</TotalTime>
  <Words>1146</Words>
  <Application>Microsoft Office PowerPoint</Application>
  <PresentationFormat>On-screen Show (4:3)</PresentationFormat>
  <Paragraphs>350</Paragraphs>
  <Slides>57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1" baseType="lpstr">
      <vt:lpstr>Arial</vt:lpstr>
      <vt:lpstr>Calibri</vt:lpstr>
      <vt:lpstr>A Chamran</vt:lpstr>
      <vt:lpstr>A  Mitra_4 (MRT)</vt:lpstr>
      <vt:lpstr>Iranian Sans</vt:lpstr>
      <vt:lpstr>A Rezvan</vt:lpstr>
      <vt:lpstr>B Zar</vt:lpstr>
      <vt:lpstr>Elm</vt:lpstr>
      <vt:lpstr>B Elm</vt:lpstr>
      <vt:lpstr>B Yekan</vt:lpstr>
      <vt:lpstr>A  Mitra_3 (MRT)</vt:lpstr>
      <vt:lpstr>B Koodak</vt:lpstr>
      <vt:lpstr>Tahoma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NPSoft</cp:lastModifiedBy>
  <cp:revision>85</cp:revision>
  <dcterms:created xsi:type="dcterms:W3CDTF">2006-08-16T00:00:00Z</dcterms:created>
  <dcterms:modified xsi:type="dcterms:W3CDTF">2016-06-05T20:02:53Z</dcterms:modified>
</cp:coreProperties>
</file>